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16.xml" ContentType="application/vnd.openxmlformats-officedocument.presentationml.tags+xml"/>
  <Override PartName="/ppt/notesSlides/notesSlide6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tags/tag17.xml" ContentType="application/vnd.openxmlformats-officedocument.presentationml.tags+xml"/>
  <Override PartName="/ppt/notesSlides/notesSlide67.xml" ContentType="application/vnd.openxmlformats-officedocument.presentationml.notesSlide+xml"/>
  <Override PartName="/ppt/ink/ink32.xml" ContentType="application/inkml+xml"/>
  <Override PartName="/ppt/tags/tag18.xml" ContentType="application/vnd.openxmlformats-officedocument.presentationml.tags+xml"/>
  <Override PartName="/ppt/notesSlides/notesSlide68.xml" ContentType="application/vnd.openxmlformats-officedocument.presentationml.notesSlide+xml"/>
  <Override PartName="/ppt/ink/ink33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37" r:id="rId2"/>
    <p:sldId id="677" r:id="rId3"/>
    <p:sldId id="451" r:id="rId4"/>
    <p:sldId id="452" r:id="rId5"/>
    <p:sldId id="678" r:id="rId6"/>
    <p:sldId id="453" r:id="rId7"/>
    <p:sldId id="691" r:id="rId8"/>
    <p:sldId id="685" r:id="rId9"/>
    <p:sldId id="686" r:id="rId10"/>
    <p:sldId id="687" r:id="rId11"/>
    <p:sldId id="688" r:id="rId12"/>
    <p:sldId id="689" r:id="rId13"/>
    <p:sldId id="690" r:id="rId14"/>
    <p:sldId id="461" r:id="rId15"/>
    <p:sldId id="462" r:id="rId16"/>
    <p:sldId id="692" r:id="rId17"/>
    <p:sldId id="695" r:id="rId18"/>
    <p:sldId id="696" r:id="rId19"/>
    <p:sldId id="697" r:id="rId20"/>
    <p:sldId id="700" r:id="rId21"/>
    <p:sldId id="701" r:id="rId22"/>
    <p:sldId id="702" r:id="rId23"/>
    <p:sldId id="703" r:id="rId24"/>
    <p:sldId id="704" r:id="rId25"/>
    <p:sldId id="705" r:id="rId26"/>
    <p:sldId id="706" r:id="rId27"/>
    <p:sldId id="707" r:id="rId28"/>
    <p:sldId id="708" r:id="rId29"/>
    <p:sldId id="709" r:id="rId30"/>
    <p:sldId id="710" r:id="rId31"/>
    <p:sldId id="711" r:id="rId32"/>
    <p:sldId id="712" r:id="rId33"/>
    <p:sldId id="713" r:id="rId34"/>
    <p:sldId id="746" r:id="rId35"/>
    <p:sldId id="660" r:id="rId36"/>
    <p:sldId id="715" r:id="rId37"/>
    <p:sldId id="466" r:id="rId38"/>
    <p:sldId id="716" r:id="rId39"/>
    <p:sldId id="467" r:id="rId40"/>
    <p:sldId id="468" r:id="rId41"/>
    <p:sldId id="661" r:id="rId42"/>
    <p:sldId id="469" r:id="rId43"/>
    <p:sldId id="472" r:id="rId44"/>
    <p:sldId id="717" r:id="rId45"/>
    <p:sldId id="718" r:id="rId46"/>
    <p:sldId id="719" r:id="rId47"/>
    <p:sldId id="720" r:id="rId48"/>
    <p:sldId id="662" r:id="rId49"/>
    <p:sldId id="663" r:id="rId50"/>
    <p:sldId id="667" r:id="rId51"/>
    <p:sldId id="668" r:id="rId52"/>
    <p:sldId id="665" r:id="rId53"/>
    <p:sldId id="631" r:id="rId54"/>
    <p:sldId id="666" r:id="rId55"/>
    <p:sldId id="721" r:id="rId56"/>
    <p:sldId id="669" r:id="rId57"/>
    <p:sldId id="670" r:id="rId58"/>
    <p:sldId id="722" r:id="rId59"/>
    <p:sldId id="723" r:id="rId60"/>
    <p:sldId id="724" r:id="rId61"/>
    <p:sldId id="748" r:id="rId62"/>
    <p:sldId id="726" r:id="rId63"/>
    <p:sldId id="727" r:id="rId64"/>
    <p:sldId id="479" r:id="rId65"/>
    <p:sldId id="728" r:id="rId66"/>
    <p:sldId id="729" r:id="rId67"/>
    <p:sldId id="730" r:id="rId68"/>
    <p:sldId id="731" r:id="rId69"/>
    <p:sldId id="732" r:id="rId70"/>
    <p:sldId id="733" r:id="rId71"/>
    <p:sldId id="749" r:id="rId72"/>
    <p:sldId id="740" r:id="rId73"/>
    <p:sldId id="484" r:id="rId74"/>
    <p:sldId id="486" r:id="rId75"/>
    <p:sldId id="487" r:id="rId76"/>
    <p:sldId id="537" r:id="rId77"/>
    <p:sldId id="538" r:id="rId78"/>
    <p:sldId id="539" r:id="rId79"/>
    <p:sldId id="674" r:id="rId80"/>
    <p:sldId id="675" r:id="rId81"/>
    <p:sldId id="676" r:id="rId82"/>
    <p:sldId id="543" r:id="rId83"/>
    <p:sldId id="544" r:id="rId84"/>
    <p:sldId id="545" r:id="rId85"/>
    <p:sldId id="546" r:id="rId86"/>
    <p:sldId id="547" r:id="rId87"/>
    <p:sldId id="548" r:id="rId88"/>
    <p:sldId id="549" r:id="rId89"/>
    <p:sldId id="550" r:id="rId90"/>
    <p:sldId id="551" r:id="rId91"/>
    <p:sldId id="552" r:id="rId92"/>
    <p:sldId id="553" r:id="rId93"/>
    <p:sldId id="554" r:id="rId94"/>
    <p:sldId id="555" r:id="rId95"/>
    <p:sldId id="556" r:id="rId96"/>
    <p:sldId id="557" r:id="rId97"/>
    <p:sldId id="558" r:id="rId98"/>
    <p:sldId id="559" r:id="rId99"/>
    <p:sldId id="560" r:id="rId100"/>
    <p:sldId id="561" r:id="rId101"/>
    <p:sldId id="562" r:id="rId102"/>
    <p:sldId id="741" r:id="rId103"/>
    <p:sldId id="563" r:id="rId104"/>
    <p:sldId id="564" r:id="rId105"/>
    <p:sldId id="565" r:id="rId106"/>
    <p:sldId id="566" r:id="rId107"/>
    <p:sldId id="742" r:id="rId108"/>
    <p:sldId id="743" r:id="rId109"/>
    <p:sldId id="744" r:id="rId110"/>
    <p:sldId id="745" r:id="rId111"/>
    <p:sldId id="779" r:id="rId112"/>
    <p:sldId id="750" r:id="rId113"/>
    <p:sldId id="751" r:id="rId114"/>
    <p:sldId id="752" r:id="rId115"/>
    <p:sldId id="753" r:id="rId116"/>
    <p:sldId id="754" r:id="rId117"/>
    <p:sldId id="778" r:id="rId118"/>
    <p:sldId id="758" r:id="rId119"/>
    <p:sldId id="759" r:id="rId120"/>
    <p:sldId id="760" r:id="rId121"/>
    <p:sldId id="762" r:id="rId122"/>
    <p:sldId id="765" r:id="rId123"/>
    <p:sldId id="764" r:id="rId124"/>
    <p:sldId id="766" r:id="rId125"/>
    <p:sldId id="767" r:id="rId126"/>
    <p:sldId id="769" r:id="rId127"/>
    <p:sldId id="535" r:id="rId128"/>
    <p:sldId id="780" r:id="rId129"/>
    <p:sldId id="774" r:id="rId130"/>
    <p:sldId id="775" r:id="rId131"/>
    <p:sldId id="777" r:id="rId132"/>
    <p:sldId id="464" r:id="rId133"/>
    <p:sldId id="465" r:id="rId134"/>
    <p:sldId id="781" r:id="rId135"/>
    <p:sldId id="782" r:id="rId136"/>
    <p:sldId id="783" r:id="rId137"/>
    <p:sldId id="470" r:id="rId138"/>
    <p:sldId id="471" r:id="rId139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182" autoAdjust="0"/>
  </p:normalViewPr>
  <p:slideViewPr>
    <p:cSldViewPr>
      <p:cViewPr varScale="1">
        <p:scale>
          <a:sx n="106" d="100"/>
          <a:sy n="106" d="100"/>
        </p:scale>
        <p:origin x="1688" y="192"/>
      </p:cViewPr>
      <p:guideLst>
        <p:guide orient="horz" pos="216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1205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image" Target="../media/image206.wmf"/><Relationship Id="rId7" Type="http://schemas.openxmlformats.org/officeDocument/2006/relationships/image" Target="../media/image210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6" Type="http://schemas.openxmlformats.org/officeDocument/2006/relationships/image" Target="../media/image209.wmf"/><Relationship Id="rId5" Type="http://schemas.openxmlformats.org/officeDocument/2006/relationships/image" Target="../media/image208.wmf"/><Relationship Id="rId10" Type="http://schemas.openxmlformats.org/officeDocument/2006/relationships/image" Target="../media/image213.wmf"/><Relationship Id="rId4" Type="http://schemas.openxmlformats.org/officeDocument/2006/relationships/image" Target="../media/image207.wmf"/><Relationship Id="rId9" Type="http://schemas.openxmlformats.org/officeDocument/2006/relationships/image" Target="../media/image21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png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2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0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51 24575,'8'-13'0,"9"5"0,2 2 0,8-2 0,-13 4 0,-3-4 0,-8 6 0,-3 1 0,1 0 0</inkml:trace>
  <inkml:trace contextRef="#ctx0" brushRef="#br0" timeOffset="912">0 151 24575,'10'-5'0,"-4"5"0,10-4 0,-6 7 0,-1-4 0,-4 0 0,1-2 0,-1-1 0,3 0 0,-4 4 0,-5-1 0,-1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1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24575,'0'10'0,"-1"-1"0,3 9 0,-4-7 0,6 3 0,-5 4 0,7 11 0,-5-2 0,4 10 0,-4-18 0,-1 16 0,-2-15 0,1 13 0,-1-18 0,2 0 0,-1 0 0,1-10 0,3 0 0,5-24 0,0 5 0,9-19 0,-8 14 0,3-4 0,-3 8 0,-4 5 0,2 3 0,-2 3 0,-1 2 0,4 0 0,-4 2 0,5 0 0,-6 1 0,1 1 0,0 1 0,0-1 0,1 1 0,-1 3 0,-4 0 0,3 4 0,-3 6 0,2-4 0,-1 8 0,2-11 0,-2 3 0,1-5 0,-2 0 0,-1 2 0,-1-3 0,0 4 0,0-5 0,0 1 0,-2-3 0,2 0 0,-10 5 0,9-6 0,-8 6 0,10-6 0,-5 2 0,2 0 0,-6 1 0,5-2 0,-2-1 0,4-3 0,-4-1 0,0 2 0,1-1 0,-3 1 0,8-2 0,-7 2 0,4-1 0,-4 1 0,4 0 0,0 0 0,0-1 0,1 1 0,-3-2 0,3 0 0,-4 1 0,9 0 0,5 2 0,-2 0 0,3-1 0</inkml:trace>
  <inkml:trace contextRef="#ctx0" brushRef="#br0" timeOffset="1000">164 344 24575,'4'-1'0,"0"-1"0,-1 1 0,2 0 0,-3 0 0,5 1 0,2-4 0,4 0 0,0-1 0,-4-2 0,-1 3 0,-3-2 0,-1 3 0,-3 3 0,-1 3 0,-1 13 0,2 0 0,-3 18 0,1-9 0,-5 11 0,3-6 0,-2 3 0,4-2 0,0-5 0,0 0 0,-1-7 0,1 3 0,0-13 0,1-1 0,1-8 0,8-7 0,0 4 0,1-4 0,-4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1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24575,'10'3'0,"-4"2"0,12-4 0,-9 3 0,13-4 0,-2 1 0,-5 0 0,5 2 0,-1-3 0,-10 1 0,7-1 0,-12-1 0,-1 1 0,2 0 0,0-1 0,1 0 0,0-2 0,0 0 0,-3 0 0,-1 0 0,0 1 0</inkml:trace>
  <inkml:trace contextRef="#ctx0" brushRef="#br0" timeOffset="602">140 0 24575,'-5'14'0,"-1"7"0,0 7 0,-3 4 0,4 17 0,0-24 0,3 10 0,2-30 0,0-4 0,3-6 0,-1-1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1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24575,'5'14'0,"4"1"0,0 4 0,0-8 0,-1-1 0,-2-7 0,-1 3 0,1-2 0,-4 3 0,5 0 0,-1-2 0,6 1 0,1 0 0,6 2 0,-7 0 0,0-4 0,-6 1 0,-4-4 0,1 1 0,-1 2 0,2 7 0,3 0 0,2 13 0,-4-10 0,3 3 0,-6-12 0,4-1 0,-5-7 0,7-14 0,-6 11 0,3-9 0</inkml:trace>
  <inkml:trace contextRef="#ctx0" brushRef="#br0" timeOffset="794">212 0 24575,'-7'10'0,"-2"3"0,-1-1 0,-3 4 0,3 2 0,-4-1 0,-2 10 0,1-9 0,-2 6 0,8-15 0,1 3 0,2-5 0,0 8 0,3-8 0,-1 4 0,4-6 0,-1-1 0,-2 8 0,1-7 0,-2 7 0,0-6 0,0 1 0,3-2 0,0-3 0,13-12 0,-9 6 0,7-5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0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24575,'1'18'0,"-1"0"0,2-1 0,-2 1 0,0-5 0,-1-3 0,1-5 0,-1 4 0,1-3 0,-1 5 0,2-8 0,2-8 0,9-18 0,12-15 0,-2-1 0,5-2 0,-11 16 0,-1 2 0,-2 3 0,-4 7 0,-5 4 0,0 7 0,0 10 0,1 0 0,5 22 0,-6-15 0,3 20 0,-5-24 0,1 7 0,1-18 0,1-3 0,18-26 0,-6 9 0,11-9 0,-12 14 0,-5 6 0,-4 3 0,-5 5 0,0 8 0,3 14 0,-2 0 0,2 20 0,-4-14 0,-2 10 0,-1-16 0,0-2 0,1-10 0,0-2 0,3-8 0,1-8 0,4 3 0,-3-3 0,1 8 0</inkml:trace>
  <inkml:trace contextRef="#ctx0" brushRef="#br0" timeOffset="634">437 179 24575,'0'12'0,"-1"1"0,1 4 0,-2 5 0,-1 21 0,2-13 0,-4 15 0,5-22 0,-3-1 0,2-4 0,1-9 0,3-4 0,3-15 0,2-9 0,3-3 0,-6 5 0,1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2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23 24575,'1'16'0,"1"8"0,0-12 0,3 7 0,1-15 0,1-2 0,0-8 0,4-5 0,0-4 0,4-4 0,-7 8 0,-2 2 0,-7 8 0,1 2 0,-8 5 0,4 1 0,-3 1 0,3-1 0,5-6 0,2-5 0,0 0 0,4-8 0,-4 6 0,0-3 0,-1 2 0,-1 0 0,-2 4 0,-5 1 0,-3 6 0,-18 19 0,13-7 0,-5 11 0,23-18 0,-2-6 0,14-3 0,-10-3 0,10-2 0,-10-4 0,4-3 0,-5-2 0,0-4 0,-4 8 0,1 1 0,-7 13 0,3 2 0,-5 12 0,4-7 0,1 7 0,0-10 0,9 1 0,0-10 0,4-4 0,-3-2 0,0-9 0,-5 4 0,2-3 0,-4 8 0,-1 5 0,1 2 0,-7 12 0,2-3 0,-3 14 0,5-11 0,2 1 0,3-11 0,0-2 0,2-7 0,-1-1 0,0 1 0,-2 2 0,-3 3 0,-4 1 0,-5 6 0,-1 0 0,-1 3 0,6-3 0,5-3 0,-1 0 0,8-8 0,-6 2 0,5-6 0,-3 3 0,-5 2 0,1 2 0,-5 5 0,-2 4 0,-10 17 0,5-7 0,-1 9 0,13-17 0,10-4 0,7-11 0,6-11 0,-1-4 0,-5-17 0,-9 18 0,-2-1 0,-7 20 0,-13 29 0,7-10 0,-12 25 0,17-27 0,4-1 0,14-22 0,-3-2 0,7-10 0,-13 8 0,-1 3 0,-6 10 0,-1 5 0,-2 8 0,2 0 0,3 0 0,0-8 0,7-4 0,-8-5 0,8-10 0,-8 1 0,1-5 0,-15 0 0,4 10 0,-18 3 0,22 5 0,-4 1 0,9-2 0,5-4 0,-6 3 0,2-2 0,0 3 0,-2 3 0,-3 9 0,0-3 0,1 3 0,5-8 0,2-2 0,5-5 0,4-7 0,0 4 0,0-3 0,-8 9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24575,'6'4'0,"-3"-2"0,1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2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24575,'3'7'0,"3"2"0,-2-4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24575,'-3'16'0,"4"0"0,-5-1 0,5-6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24575,'1'9'0,"-2"10"0,2-11 0,-2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24575,'12'24'0,"-2"-3"0,-1-4 0,-4-6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24575,'6'13'0,"-6"-13"0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24575,'-1'14'0,"1"-3"0,-2-2 0,2-3 0,-4 2 0,2-1 0,-1 0 0,1-2 0,2-1 0,-2-2 0,1 4 0,-2-3 0,4 4 0,-2-9 0,7-7 0,0-6 0,0 1 0,4-4 0,-3 8 0,4-4 0,0 6 0,-2 0 0,5 2 0,-5 3 0,2 1 0,-4 2 0,-2 1 0,4 0 0,-3 1 0,0 1 0,-2 0 0,-2 1 0,1 1 0,-1 4 0,0 1 0,-1 5 0,0-7 0,-1 2 0,0-7 0,0 0 0,-1-2 0,5-7 0,1 0 0,16-10 0,-11 7 0,14-3 0,-14 9 0,2 1 0,-3 3 0,-1 2 0,0 1 0,3 0 0,-5 1 0,0 1 0,0 1 0,-3 3 0,3 9 0,-6-1 0,1 9 0,-5-8 0,3 6 0,-3-13 0,3 5 0,-1-11 0,2-2 0,2-12 0,3 5 0,-3-7 0,2 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24575,'-1'6'0,"-2"15"0,2-2 0,-6 34 0,3-17 0,-2 16 0,5-30 0,-1-6 0,1-14 0,-2-7 0,2 2 0,-2-1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24575,'11'-7'0,"-7"4"0,3-1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24575,'0'6'0,"6"0"0,11-10 0,-6 4 0,-1-4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24575,'21'4'0,"3"1"0,1-5 0,-10 3 0,-1-3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24575,'9'1'0,"10"0"0,-3-1 0,0 0 0,-4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24575,'24'4'0,"-5"-1"0,25 1 0,-28-3 0,6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24575,'8'33'0,"-4"-12"0,6 35 0,-8-29 0,0 21 0,-2-29 0,0 1 0,0-16 0,0-1 0,2-4 0,2-1 0,1-1 0,8-1 0,5-1 0,15 2 0,-1 0 0,5 2 0,-10-2 0,-1 1 0,-1-2 0,-8 3 0,-2 3 0,-12 0 0,-3 3 0,-1-2 0,2 2 0,0 1 0,-4 7 0,-1-2 0,-20 10 0,5-9 0,-9 2 0,9-9 0,-8-4 0,12-1 0,-12 1 0,18-1 0,1 1 0,5-1 0,2 1 0,0-1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24575,'2'9'0,"-2"-9"0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4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91 100 24575,'3'-6'0,"0"0"0,0 0 0,0-1 0,1 0 0,0-2 0,-1 0 0,1-1 0,0-6 0,-1 7 0,-1-3 0,-2 10 0,-1 5 0,-1 16 0,-2 1 0,-5 36 0,3-21 0,-5 31 0,6-37 0,0 8 0,-3-27 0,-4-4 0,-16-8 0,13 0 0,-5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3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24575,'8'0'0,"-5"2"0,11-1 0,0 0 0,0-1 0,-2 0 0</inkml:trace>
  <inkml:trace contextRef="#ctx0" brushRef="#br0" timeOffset="201">134 1 24575,'28'2'0,"-15"0"0,2-2 0</inkml:trace>
  <inkml:trace contextRef="#ctx0" brushRef="#br0" timeOffset="390">251 7 24575,'13'2'0,"0"-1"0,5 1 0,-9-2 0,-1 1 0</inkml:trace>
  <inkml:trace contextRef="#ctx0" brushRef="#br0" timeOffset="604">394 9 24575,'15'0'0,"-9"-2"0,5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9:1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1109 24575,'12'-11'0,"-3"3"0,7-7 0,-10 9 0,23-14 0,-19 14 0,24-12 0,-21 14 0,15-8 0,-6 1 0,16-13 0,-15 4 0,10-2 0,-12 1 0,4 3 0,6-10 0,-9 11 0,4-4 0,-13 11 0,7-9 0,-7 6 0,15-8 0,-10 10 0,8-1 0,-13 6 0,6-2 0,1-3 0,-4 3 0,8-5 0,-11 6 0,-2 0 0,-3 4 0,-3 0 0,-2-1 0,11-4 0,-7 2 0,15-6 0,-16 9 0,7-4 0,-8 7 0,5-5 0,-3 3 0,2-5 0,-1 2 0,4-3 0,37-28 0,-17 16 0,15-16 0,-23 23 0,-15 9 0,1 0 0,0 0 0,2-3 0,13-5 0,-7-6 0,18-7 0,-25 7 0,34-19 0,-26 18 0,9-3 0,-8 3 0,-15 16 0,8-7 0,-8 7 0,17-12 0,14-4 0,-11 2 0,17 0 0,-26 12 0,19-5 0,-6 0 0,10-8 0,-10 3 0,10-12 0,-22 13 0,21-13 0,-15 9 0,13-5 0,-11 9 0,4-5 0,-16 12 0,8-6 0,-10 8 0,-7 3 0,3-1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22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4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24575,'30'-3'0,"-30"3"0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24575,'15'-4'0,"-15"4"0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3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5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1439 1 24575,'-1'4'0,"-1"-1"0,1 0 0,0-1 0,0 1 0,0 1 0,-2 3 0,0 1 0,1 3 0,-1-2 0,0 2 0,-1-3 0,-3 1 0,1 5 0,1-2 0,-1 4 0,2-4 0,-2-2 0,-2 12 0,0-4 0,-1 4 0,0-1 0,3-9 0,-1 4 0,0 1 0,3-5 0,-6 8 0,2-8 0,-3 9 0,4-7 0,-2 9 0,3-8 0,-3 5 0,3-8 0,-3 10 0,6-11 0,-7 12 0,6-12 0,-3 6 0,1-3 0,2-1 0,-2 2 0,0 1 0,-4 5 0,1-3 0,-3 11 0,6-12 0,-9 17 0,5-14 0,-8 16 0,10-13 0,-10 17 0,11-17 0,-8 18 0,8-19 0,-1 8 0,3-13 0,-5 7 0,6-9 0,-9 13 0,8-14 0,-5 11 0,5-12 0,-5 9 0,3-8 0,-5 9 0,6-11 0,-6 10 0,7-10 0,-3 6 0,4-4 0,-10 9 0,6-6 0,-16 19 0,12-15 0,-3 7 0,4-7 0,4-5 0,-2 5 0,-2-2 0,3-2 0,-2-2 0,5 2 0,-2-4 0,-7 14 0,5-12 0,-4 9 0,4-7 0,2-2 0,-3 3 0,1-2 0,-2 3 0,-6 9 0,5-9 0,-4 11 0,5-13 0,0 4 0,3-4 0,-7 12 0,7-11 0,-13 11 0,13-17 0,-6 7 0,6-11 0,2 9 0,-2-8 0,1 6 0,0-4 0,-3 1 0,4-1 0,-7 5 0,8-7 0,-3 7 0,6-9 0,-4 9 0,0-2 0,-4 8 0,2-8 0,3 0 0,0-4 0,1-2 0,-3 9 0,2-7 0,-8 9 0,10-13 0,-11 10 0,11-6 0,-16 19 0,8-9 0,-7 8 0,6-10 0,1-3 0,1 2 0,-11 6 0,10-9 0,-8 9 0,9-5 0,-6 3 0,7-3 0,-2-5 0,5-3 0,2-3 0,-7 5 0,5-1 0,-7 3 0,7-4 0,-8 8 0,8-7 0,-3 5 0,2-4 0,2-2 0,-1 0 0,-5 7 0,6-7 0,-5 5 0,7-8 0,-2 1 0,-1 0 0,0 3 0,1-1 0,1-1 0,-1-1 0,0 3 0,-2 0 0,-2 6 0,2-7 0,0 1 0,0-5 0,3 4 0,-2-3 0,3 8 0,-2-8 0,2 3 0,-3 4 0,4-8 0,-2 4 0,3-11 0,1-1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07:16:0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 24575,'0'7'0,"0"0"0,1-1 0,3 0 0,-1 3 0,4-1 0,-2 5 0,5-2 0,-2 0 0,3-4 0,-3 0 0,2-4 0,4 3 0,-4-6 0,1 3 0,-5-4 0,2 1 0,-5-2 0,4 1 0,15-11 0,-7 3 0,16-14 0,-17 9 0,-1-8 0,-7 9 0,1-7 0,-5 13 0,1 4 0,-2 29 0,-2 3 0,3 51 0,-3-22 0,2 23 0,-2-34 0,0-4 0,-1-23 0,-7 0 0,-10-19 0,-47-1 0,25-3 0,-42 1 0,47-2 0,10 3 0,29 0 0,53-1 0,-1-1 0,-3 0 0,-29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1F840E-7900-4B4C-B0D6-8894066895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3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1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Magnitude</a:t>
            </a:r>
          </a:p>
          <a:p>
            <a:pPr marL="171450" indent="-171450">
              <a:buFontTx/>
              <a:buChar char="-"/>
            </a:pPr>
            <a:r>
              <a:rPr lang="en-US" dirty="0"/>
              <a:t>Orientation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50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 in x direction</a:t>
            </a:r>
          </a:p>
          <a:p>
            <a:endParaRPr lang="en-US" dirty="0"/>
          </a:p>
          <a:p>
            <a:r>
              <a:rPr lang="en-US" dirty="0"/>
              <a:t>+ something else?</a:t>
            </a:r>
          </a:p>
          <a:p>
            <a:endParaRPr lang="en-US" dirty="0"/>
          </a:p>
          <a:p>
            <a:r>
              <a:rPr lang="en-US" dirty="0"/>
              <a:t>Computes 3 derivatives and then average</a:t>
            </a:r>
          </a:p>
          <a:p>
            <a:endParaRPr lang="en-US" dirty="0"/>
          </a:p>
          <a:p>
            <a:r>
              <a:rPr lang="en-US" dirty="0"/>
              <a:t>1. Convention?</a:t>
            </a:r>
          </a:p>
          <a:p>
            <a:r>
              <a:rPr lang="en-US" dirty="0"/>
              <a:t>2. Correlation or Convolution?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5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Derivative in y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6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81146D-D0C3-431B-B5ED-22634EF43F91}" type="slidenum">
              <a:rPr lang="en-US"/>
              <a:pPr eaLnBrk="1" hangingPunct="1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6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643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38" indent="-285707" defTabSz="966643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29" indent="-228566" defTabSz="966643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99958" indent="-228566" defTabSz="966643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090" indent="-228566" defTabSz="966643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221" indent="-228566" defTabSz="9666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352" indent="-228566" defTabSz="9666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484" indent="-228566" defTabSz="9666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615" indent="-228566" defTabSz="9666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438ED096-7789-4133-BFC7-EBE092DEBBD1}" type="slidenum">
              <a:rPr lang="en-US" sz="1100"/>
              <a:pPr/>
              <a:t>34</a:t>
            </a:fld>
            <a:endParaRPr lang="en-US" sz="11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17550"/>
            <a:ext cx="5735638" cy="3584575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4" y="4540252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Gradient points towards direction of  maximum change!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give definition of partial derivative:  </a:t>
            </a:r>
            <a:r>
              <a:rPr lang="en-US" dirty="0" err="1"/>
              <a:t>lim</a:t>
            </a:r>
            <a:r>
              <a:rPr lang="en-US" dirty="0"/>
              <a:t> h-&gt;0 [f(</a:t>
            </a:r>
            <a:r>
              <a:rPr lang="en-US" dirty="0" err="1"/>
              <a:t>x+h,y</a:t>
            </a:r>
            <a:r>
              <a:rPr lang="en-US" dirty="0"/>
              <a:t>) – f(</a:t>
            </a:r>
            <a:r>
              <a:rPr lang="en-US" dirty="0" err="1"/>
              <a:t>x,y</a:t>
            </a:r>
            <a:r>
              <a:rPr lang="en-US" dirty="0"/>
              <a:t>)]/h</a:t>
            </a:r>
          </a:p>
        </p:txBody>
      </p:sp>
    </p:spTree>
    <p:extLst>
      <p:ext uri="{BB962C8B-B14F-4D97-AF65-F5344CB8AC3E}">
        <p14:creationId xmlns:p14="http://schemas.microsoft.com/office/powerpoint/2010/main" val="182161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A166ABE-6BD2-49DF-BC73-88639CF9E396}" type="slidenum">
              <a:rPr lang="en-US" sz="1000"/>
              <a:pPr/>
              <a:t>36</a:t>
            </a:fld>
            <a:endParaRPr lang="en-US" sz="10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25" y="682625"/>
            <a:ext cx="5464175" cy="341471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1" y="4324050"/>
            <a:ext cx="5048250" cy="417134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How to fix?</a:t>
            </a:r>
          </a:p>
        </p:txBody>
      </p:sp>
    </p:spTree>
    <p:extLst>
      <p:ext uri="{BB962C8B-B14F-4D97-AF65-F5344CB8AC3E}">
        <p14:creationId xmlns:p14="http://schemas.microsoft.com/office/powerpoint/2010/main" val="19025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4812" cy="3429000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204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934D010-DD26-4A06-9C86-77AA2146DCD7}" type="slidenum">
              <a:rPr lang="en-US" sz="1000"/>
              <a:pPr/>
              <a:t>38</a:t>
            </a:fld>
            <a:endParaRPr lang="en-US" sz="10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6"/>
            <a:ext cx="5030391" cy="411389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5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4A78E5A5-980B-4C2B-B1AB-16DE3B132873}" type="slidenum">
              <a:rPr lang="en-US" sz="1100"/>
              <a:pPr algn="r" eaLnBrk="1" hangingPunct="1"/>
              <a:t>39</a:t>
            </a:fld>
            <a:endParaRPr lang="en-US" sz="1100"/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4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39E512E0-58E9-4080-A62A-810C3014DE00}" type="slidenum">
              <a:rPr lang="en-US" sz="1100"/>
              <a:pPr algn="r" eaLnBrk="1" hangingPunct="1"/>
              <a:t>40</a:t>
            </a:fld>
            <a:endParaRPr lang="en-US" sz="1100"/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2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20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3205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CA2A647-3BEA-4C8F-8810-EF9588D9FE1B}" type="slidenum">
              <a:rPr lang="en-US" sz="1200"/>
              <a:pPr algn="r" eaLnBrk="1" hangingPunct="1"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075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8E46981-DF34-4C78-9207-EEF04578BAFA}" type="slidenum">
              <a:rPr lang="en-US" sz="1000"/>
              <a:pPr/>
              <a:t>41</a:t>
            </a:fld>
            <a:endParaRPr lang="en-US" sz="10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0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C5CEA8A-D01D-4C08-AE6C-00D0922DC685}" type="slidenum">
              <a:rPr lang="en-US" sz="1100"/>
              <a:pPr algn="r" eaLnBrk="1" hangingPunct="1"/>
              <a:t>42</a:t>
            </a:fld>
            <a:endParaRPr lang="en-US" sz="1100"/>
          </a:p>
        </p:txBody>
      </p:sp>
      <p:sp>
        <p:nvSpPr>
          <p:cNvPr id="395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395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97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35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2ED90C5-33D0-4C3E-8D6C-D9BA1DF913C4}" type="slidenum">
              <a:rPr lang="en-US" sz="1000"/>
              <a:pPr/>
              <a:t>44</a:t>
            </a:fld>
            <a:endParaRPr lang="en-US" sz="10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2ED90C5-33D0-4C3E-8D6C-D9BA1DF913C4}" type="slidenum">
              <a:rPr lang="en-US" sz="1000"/>
              <a:pPr/>
              <a:t>45</a:t>
            </a:fld>
            <a:endParaRPr lang="en-US" sz="10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89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2ED90C5-33D0-4C3E-8D6C-D9BA1DF913C4}" type="slidenum">
              <a:rPr lang="en-US" sz="1000"/>
              <a:pPr/>
              <a:t>46</a:t>
            </a:fld>
            <a:endParaRPr lang="en-US" sz="10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5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42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869EBB1-34BA-40E6-8501-9BF965E21716}" type="slidenum">
              <a:rPr lang="en-US" sz="1200">
                <a:latin typeface="Calibri" panose="020F0502020204030204" pitchFamily="34" charset="0"/>
              </a:rPr>
              <a:pPr algn="r" eaLnBrk="1" hangingPunct="1"/>
              <a:t>51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04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</a:t>
            </a:r>
            <a:r>
              <a:rPr lang="en-US" baseline="0"/>
              <a:t> can threshold the gradient map, and choose edges to be the pixels above 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0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Thresholding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71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2114968F-DC68-4B32-B7F8-1F28DA0D378C}" type="slidenum">
              <a:rPr lang="en-US" sz="1000"/>
              <a:pPr/>
              <a:t>56</a:t>
            </a:fld>
            <a:endParaRPr lang="en-US" sz="10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80000"/>
              </a:lnSpc>
              <a:defRPr/>
            </a:pPr>
            <a:endParaRPr lang="en-US" sz="1800" dirty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A4E88E-F637-4764-8A35-2C4E133846EE}" type="slidenum">
              <a:rPr lang="en-US"/>
              <a:pPr eaLnBrk="1" hangingPunct="1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8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650" indent="-270250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002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400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5801" indent="-216201" defTabSz="914348"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2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0602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0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403" indent="-216201" defTabSz="914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C646B74-8CA7-4FBB-A79F-4BDDD296EF2E}" type="slidenum">
              <a:rPr lang="en-US" sz="1000"/>
              <a:pPr/>
              <a:t>58</a:t>
            </a:fld>
            <a:endParaRPr lang="en-US" sz="10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25" y="682625"/>
            <a:ext cx="5464175" cy="3414713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1" y="4324050"/>
            <a:ext cx="5048250" cy="417134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12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883" indent="-285724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898" indent="-22858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057" indent="-22858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217" indent="-22858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58D19BF-BFAB-B14E-8C94-6A496A920FB4}" type="slidenum">
              <a:rPr lang="en-US">
                <a:latin typeface="Calibri" charset="0"/>
              </a:rPr>
              <a:pPr eaLnBrk="1" hangingPunct="1"/>
              <a:t>59</a:t>
            </a:fld>
            <a:endParaRPr lang="en-US">
              <a:latin typeface="Calibri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52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20725"/>
            <a:ext cx="5759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Gives angle</a:t>
            </a:r>
            <a:r>
              <a:rPr lang="en-US" baseline="0"/>
              <a:t> perpendicular to the edge.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28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57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4812" cy="3429000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5258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25" y="682625"/>
            <a:ext cx="5464175" cy="3414713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1" y="4324050"/>
            <a:ext cx="5048250" cy="417134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Breadth first</a:t>
            </a:r>
            <a:r>
              <a:rPr lang="en-US" baseline="0" dirty="0"/>
              <a:t> search in the homework.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59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 txBox="1">
            <a:spLocks noGrp="1" noChangeArrowheads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A159610-F254-40C7-A540-88C510F894AC}" type="slidenum">
              <a:rPr lang="en-US" sz="1200">
                <a:latin typeface="Calibri" panose="020F0502020204030204" pitchFamily="34" charset="0"/>
              </a:rPr>
              <a:pPr algn="r" eaLnBrk="1" hangingPunct="1"/>
              <a:t>72</a:t>
            </a:fld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431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431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5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87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64856-65EB-4BD6-A900-FCF31BBFA73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71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444278B-19E9-5143-BAB9-95D6D4D94676}" type="slidenum">
              <a:rPr lang="en-US" sz="1200">
                <a:solidFill>
                  <a:srgbClr val="000000"/>
                </a:solidFill>
              </a:rPr>
              <a:pPr algn="r" eaLnBrk="1" hangingPunct="1"/>
              <a:t>76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B99DD4-9930-4B53-BB9B-CA772563E91D}" type="slidenum">
              <a:rPr lang="en-US"/>
              <a:pPr eaLnBrk="1" hangingPunct="1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89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226664F-62AA-244A-870E-A40662770CA0}" type="slidenum">
              <a:rPr lang="en-US" sz="1200">
                <a:solidFill>
                  <a:srgbClr val="000000"/>
                </a:solidFill>
              </a:rPr>
              <a:pPr algn="r" eaLnBrk="1" hangingPunct="1"/>
              <a:t>77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75BF75F-B8B1-0C44-B602-B1446273262F}" type="slidenum">
              <a:rPr lang="en-US" sz="1200">
                <a:solidFill>
                  <a:srgbClr val="000000"/>
                </a:solidFill>
              </a:rPr>
              <a:pPr algn="r" eaLnBrk="1" hangingPunct="1"/>
              <a:t>78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3394A04-074A-A943-B757-4D6C21B836EE}" type="slidenum">
              <a:rPr lang="en-US" sz="1200">
                <a:solidFill>
                  <a:srgbClr val="000000"/>
                </a:solidFill>
              </a:rPr>
              <a:pPr algn="r" eaLnBrk="1" hangingPunct="1"/>
              <a:t>79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2906037-A2F1-1141-931A-F1FD3EED7445}" type="slidenum">
              <a:rPr lang="en-US" sz="1200">
                <a:solidFill>
                  <a:srgbClr val="000000"/>
                </a:solidFill>
              </a:rPr>
              <a:pPr algn="r" eaLnBrk="1" hangingPunct="1"/>
              <a:t>80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06C3EAD-8C99-A94E-B71A-98C2BD14608B}" type="slidenum">
              <a:rPr lang="en-US" sz="1200">
                <a:solidFill>
                  <a:srgbClr val="000000"/>
                </a:solidFill>
              </a:rPr>
              <a:pPr algn="r" eaLnBrk="1" hangingPunct="1"/>
              <a:t>81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3227B69-9B13-CC43-BC10-EF8AE6A903C0}" type="slidenum">
              <a:rPr lang="en-US" sz="1200">
                <a:solidFill>
                  <a:srgbClr val="000000"/>
                </a:solidFill>
              </a:rPr>
              <a:pPr algn="r" eaLnBrk="1" hangingPunct="1"/>
              <a:t>82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651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1B71DEA-7A58-934F-9ACB-B21B3F841A81}" type="slidenum">
              <a:rPr lang="en-US" sz="1200">
                <a:solidFill>
                  <a:srgbClr val="000000"/>
                </a:solidFill>
              </a:rPr>
              <a:pPr algn="r" eaLnBrk="1" hangingPunct="1"/>
              <a:t>83</a:t>
            </a:fld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5AC83D3-6199-7C41-9491-16D8A0CB0ACF}" type="slidenum">
              <a:rPr lang="en-US" sz="1200">
                <a:latin typeface="Calibri" charset="0"/>
              </a:rPr>
              <a:pPr algn="r" eaLnBrk="1" hangingPunct="1"/>
              <a:t>84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Problem: response is stronger for higher intensity</a:t>
            </a: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C9D3537-5C66-E44A-8D49-D2D77EFFD4C1}" type="slidenum">
              <a:rPr lang="en-US" sz="1200">
                <a:latin typeface="Calibri" charset="0"/>
              </a:rPr>
              <a:pPr algn="r" eaLnBrk="1" hangingPunct="1"/>
              <a:t>85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Likes bright pixels where filters are above average, dark pixels where filters are below average. Problems: response is sensitive to gain/contrast, pixels in filter that are near the mean have little effect, does not require pixel values in image to be near or proportional to values in filter.</a:t>
            </a: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AB90094-883C-1B42-B47D-55AA5213C3B9}" type="slidenum">
              <a:rPr lang="en-US" sz="1200">
                <a:latin typeface="Calibri" charset="0"/>
              </a:rPr>
              <a:pPr algn="r" eaLnBrk="1" hangingPunct="1"/>
              <a:t>86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175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Problem: SSD sensitive to average intensity</a:t>
            </a: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1963384-C9AA-0645-B8DB-806FCEFA573F}" type="slidenum">
              <a:rPr lang="en-US" sz="1200">
                <a:latin typeface="Calibri" charset="0"/>
              </a:rPr>
              <a:pPr algn="r" eaLnBrk="1" hangingPunct="1"/>
              <a:t>87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Problem: SSD sensitive to average intensity</a:t>
            </a: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069BAE-9AB4-C942-960D-F12F2500CE96}" type="slidenum">
              <a:rPr lang="en-US" sz="1200">
                <a:latin typeface="Calibri" charset="0"/>
              </a:rPr>
              <a:pPr algn="r" eaLnBrk="1" hangingPunct="1"/>
              <a:t>88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Invariant to mean and scale of intensity</a:t>
            </a: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F08A328-C5FA-D64C-8DC9-690374F90CE2}" type="slidenum">
              <a:rPr lang="en-US" sz="1200">
                <a:latin typeface="Calibri" charset="0"/>
              </a:rPr>
              <a:pPr algn="r" eaLnBrk="1" hangingPunct="1"/>
              <a:t>89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1C31D2A-F8E0-F449-BE86-F442ED89350E}" type="slidenum">
              <a:rPr lang="en-US" sz="1200">
                <a:latin typeface="Calibri" charset="0"/>
              </a:rPr>
              <a:pPr algn="r" eaLnBrk="1" hangingPunct="1"/>
              <a:t>90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D1D5113-B2F3-604A-B5A8-A7424F9E89EB}" type="slidenum">
              <a:rPr lang="en-US" sz="1200">
                <a:latin typeface="Calibri" charset="0"/>
              </a:rPr>
              <a:pPr algn="r" eaLnBrk="1" hangingPunct="1"/>
              <a:t>91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ja-JP">
              <a:latin typeface="Arial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4795888-CBDC-A242-BD82-BBC172F00FF0}" type="slidenum">
              <a:rPr lang="en-US" sz="1200">
                <a:latin typeface="Calibri" charset="0"/>
              </a:rPr>
              <a:pPr algn="r" eaLnBrk="1" hangingPunct="1"/>
              <a:t>98</a:t>
            </a:fld>
            <a:endParaRPr lang="en-US" sz="1200">
              <a:latin typeface="Calibri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4812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AF93C4-4623-4DE5-8690-898B3B36F8FB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2625"/>
            <a:ext cx="5462588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97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75FE61-6CB6-3B41-85EB-E5A5B24FAE40}" type="slidenum">
              <a:rPr lang="en-US"/>
              <a:pPr/>
              <a:t>109</a:t>
            </a:fld>
            <a:endParaRPr lang="en-US"/>
          </a:p>
        </p:txBody>
      </p:sp>
      <p:sp>
        <p:nvSpPr>
          <p:cNvPr id="87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79207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5CB15-FECF-514F-952A-8B9BB9384129}" type="slidenum">
              <a:rPr lang="en-US"/>
              <a:pPr/>
              <a:t>110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C23136F4-3F47-2D4D-B05D-3BB6F4F0922D}" type="slidenum">
              <a:rPr lang="en-US" sz="1200">
                <a:solidFill>
                  <a:srgbClr val="000000"/>
                </a:solidFill>
              </a:rPr>
              <a:pPr algn="r"/>
              <a:t>112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37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37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37669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0102855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17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417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4EB6DA8E-25A0-E74A-B81D-25794B87BA13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113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41765" name="Footer Placeholder 4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478520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38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 b="1">
              <a:latin typeface="Arial" charset="0"/>
              <a:cs typeface="Arial" charset="0"/>
            </a:endParaRPr>
          </a:p>
        </p:txBody>
      </p:sp>
      <p:sp>
        <p:nvSpPr>
          <p:cNvPr id="11438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A61FA7A1-30B0-1A43-B90A-4BF51C27F1A0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114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43813" name="Footer Placeholder 4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033881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611C41A1-4B14-334B-A674-1DFBA79B8DF2}" type="slidenum">
              <a:rPr lang="en-US" sz="1200">
                <a:solidFill>
                  <a:srgbClr val="000000"/>
                </a:solidFill>
              </a:rPr>
              <a:pPr algn="r"/>
              <a:t>115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47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7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  <a:spcAft>
                <a:spcPts val="638"/>
              </a:spcAft>
            </a:pPr>
            <a:endParaRPr lang="tr-TR" sz="1300">
              <a:latin typeface="Arial" charset="0"/>
              <a:cs typeface="Arial" charset="0"/>
            </a:endParaRPr>
          </a:p>
        </p:txBody>
      </p:sp>
      <p:sp>
        <p:nvSpPr>
          <p:cNvPr id="1147909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660122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4D55B-611F-4DD0-8A93-FCB36690A3FD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Hough voting is a voting procedure as well, where each data points counts for a “vote” for one or more models that we want to fit to our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C5B54FAC-9784-504F-9BF2-1AFA48987B20}" type="slidenum">
              <a:rPr lang="en-US" sz="1200">
                <a:solidFill>
                  <a:srgbClr val="000000"/>
                </a:solidFill>
              </a:rPr>
              <a:pPr algn="r"/>
              <a:t>117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49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149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 dirty="0">
              <a:latin typeface="Arial" charset="0"/>
              <a:cs typeface="Arial" charset="0"/>
            </a:endParaRPr>
          </a:p>
        </p:txBody>
      </p:sp>
      <p:sp>
        <p:nvSpPr>
          <p:cNvPr id="1149957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0862487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08E3774A-BEE2-4341-B095-B8DF4117702A}" type="slidenum">
              <a:rPr lang="en-US" sz="1200">
                <a:solidFill>
                  <a:srgbClr val="000000"/>
                </a:solidFill>
              </a:rPr>
              <a:pPr algn="r"/>
              <a:t>118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52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152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52005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94545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0CB98250-838C-F145-8BDA-0BFCF9E606CE}" type="slidenum">
              <a:rPr lang="en-US" sz="1200">
                <a:solidFill>
                  <a:srgbClr val="000000"/>
                </a:solidFill>
              </a:rPr>
              <a:pPr algn="r"/>
              <a:t>119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54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154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54053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2390218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EE5B7180-27EC-E943-A095-B82F84E4AE47}" type="slidenum">
              <a:rPr lang="en-US" sz="1200">
                <a:solidFill>
                  <a:srgbClr val="000000"/>
                </a:solidFill>
              </a:rPr>
              <a:pPr algn="r"/>
              <a:t>120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56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156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56101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62655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81146D-D0C3-431B-B5ED-22634EF43F91}" type="slidenum">
              <a:rPr lang="en-US"/>
              <a:pPr eaLnBrk="1" hangingPunct="1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668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1809E0-E778-429F-AD13-B2D3AD8CB859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02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C5BBA-3476-435F-9915-DEDB5DFD8B82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5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4B767-D43E-4AA0-9C49-A3DDF236D880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1463888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7DC28-F467-4DAF-9976-9D881365CB30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516305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11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52F289-7FCC-46B5-9350-0C72FE12305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40591809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4B74-C20E-4F49-87B2-68861CFEB5CF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07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6BDA8C-E750-47F1-ACB0-B8D35AA381A8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791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62836-8A74-464F-A631-30DA8D631D5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88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74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745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07DA8BFF-DBF8-304C-AD05-C81F68DD3D1E}" type="slidenum">
              <a:rPr lang="en-US" sz="1200">
                <a:solidFill>
                  <a:srgbClr val="000000"/>
                </a:solidFill>
              </a:rPr>
              <a:pPr algn="r"/>
              <a:t>132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74533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8778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write these as filters!</a:t>
            </a:r>
          </a:p>
          <a:p>
            <a:endParaRPr lang="en-US" dirty="0"/>
          </a:p>
          <a:p>
            <a:r>
              <a:rPr lang="en-US" dirty="0"/>
              <a:t>If we do that then, we will be able to compute derivatives with convolutions.</a:t>
            </a:r>
          </a:p>
          <a:p>
            <a:endParaRPr lang="en-US" dirty="0"/>
          </a:p>
          <a:p>
            <a:r>
              <a:rPr lang="en-US" dirty="0"/>
              <a:t>First, case: output derivative is: center pixel, minus previous pixel (pixel to the left)</a:t>
            </a:r>
          </a:p>
          <a:p>
            <a:r>
              <a:rPr lang="en-US" dirty="0"/>
              <a:t>Q: Why does is filter kernel has a -1 to the right?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25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765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765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EAED356D-CB47-9C4D-8DB8-536F168B9005}" type="slidenum">
              <a:rPr lang="en-US" sz="1200">
                <a:solidFill>
                  <a:srgbClr val="000000"/>
                </a:solidFill>
              </a:rPr>
              <a:pPr algn="r"/>
              <a:t>133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76581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5086864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786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786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9E181FDF-27F8-3645-A619-869285D2AED6}" type="slidenum">
              <a:rPr lang="en-US" sz="1200">
                <a:solidFill>
                  <a:srgbClr val="000000"/>
                </a:solidFill>
              </a:rPr>
              <a:pPr algn="r"/>
              <a:t>134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78629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5809878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8067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8067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6AC25A41-1594-CF40-B3C8-7848CD9D8D52}" type="slidenum">
              <a:rPr lang="en-US" sz="1200">
                <a:solidFill>
                  <a:srgbClr val="000000"/>
                </a:solidFill>
              </a:rPr>
              <a:pPr algn="r"/>
              <a:t>135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80677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9622240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847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tr-TR">
              <a:solidFill>
                <a:srgbClr val="000000"/>
              </a:solidFill>
              <a:latin typeface="Helvetica" charset="0"/>
              <a:cs typeface="Arial" charset="0"/>
            </a:endParaRPr>
          </a:p>
        </p:txBody>
      </p:sp>
      <p:sp>
        <p:nvSpPr>
          <p:cNvPr id="118477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18927258-2B27-BB4A-863F-F18CBE487A47}" type="slidenum">
              <a:rPr lang="en-US" sz="1200">
                <a:solidFill>
                  <a:srgbClr val="000000"/>
                </a:solidFill>
              </a:rPr>
              <a:pPr algn="r"/>
              <a:t>136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84773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5803569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3CB7C90B-02BE-FE4E-8FEB-1CB2181D5882}" type="slidenum">
              <a:rPr lang="en-US" sz="1200">
                <a:solidFill>
                  <a:srgbClr val="000000"/>
                </a:solidFill>
              </a:rPr>
              <a:pPr algn="r"/>
              <a:t>137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86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solidFill>
            <a:srgbClr val="FFFFFF"/>
          </a:solidFill>
          <a:ln/>
        </p:spPr>
      </p:sp>
      <p:sp>
        <p:nvSpPr>
          <p:cNvPr id="1186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2" tIns="45716" rIns="91432" bIns="45716" anchor="ctr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86821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823808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CADDFC3D-C9BF-0F46-A4D5-1FA8E5C75DA9}" type="slidenum">
              <a:rPr lang="en-US" sz="1200">
                <a:solidFill>
                  <a:srgbClr val="000000"/>
                </a:solidFill>
              </a:rPr>
              <a:pPr algn="r"/>
              <a:t>138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188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solidFill>
            <a:srgbClr val="FFFFFF"/>
          </a:solidFill>
          <a:ln/>
        </p:spPr>
      </p:sp>
      <p:sp>
        <p:nvSpPr>
          <p:cNvPr id="1188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2" tIns="45716" rIns="91432" bIns="45716" anchor="ctr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88869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52144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multi-varied functions (more than one variable)</a:t>
            </a:r>
          </a:p>
          <a:p>
            <a:r>
              <a:rPr lang="en-US" dirty="0"/>
              <a:t>Derivatives generalize into Gradients</a:t>
            </a:r>
          </a:p>
          <a:p>
            <a:endParaRPr lang="en-US" dirty="0"/>
          </a:p>
          <a:p>
            <a:r>
              <a:rPr lang="en-US" dirty="0"/>
              <a:t>Gradient VECTOR.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93141F-DE4D-474A-8F24-09A92C4FF4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FB887-F8C4-440F-AA63-462D42DE3B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4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914636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91463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B5A37-0651-4950-B56D-A97B6AB896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8FCF-BE3B-4236-A7B6-D98BF64291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4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2EAC-F2F9-4438-86B8-59BDD32FEC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889000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889000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B7ED2-365F-4460-9954-64CCE8BBD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04271"/>
            <a:ext cx="7886700" cy="1104636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9" y="1400969"/>
            <a:ext cx="3868737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9" y="2087563"/>
            <a:ext cx="3868737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788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D1926-6A87-43ED-9C23-CC375DC60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DA496-3BAC-4162-8D3D-D5DC7D552B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276E9-5E37-49A2-848E-88EBB0F11C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0D896-366C-4023-B2EC-31E1825E42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4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9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822855"/>
            <a:ext cx="4629150" cy="40613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9" y="1714500"/>
            <a:ext cx="2949575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CDBA9-70ED-492B-A40C-8EB09E0DE2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5365"/>
            <a:ext cx="8229600" cy="59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89000"/>
            <a:ext cx="8229600" cy="4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4354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4354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5204354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F9197D4-DDEA-4881-9CF7-D017B4E2C3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5.w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tags" Target="../tags/tag15.xml"/><Relationship Id="rId7" Type="http://schemas.openxmlformats.org/officeDocument/2006/relationships/image" Target="../media/image4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58.xml"/><Relationship Id="rId10" Type="http://schemas.openxmlformats.org/officeDocument/2006/relationships/image" Target="../media/image20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1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07.wmf"/><Relationship Id="rId26" Type="http://schemas.openxmlformats.org/officeDocument/2006/relationships/oleObject" Target="../embeddings/oleObject26.bin"/><Relationship Id="rId3" Type="http://schemas.openxmlformats.org/officeDocument/2006/relationships/notesSlide" Target="../notesSlides/notesSlide59.xml"/><Relationship Id="rId21" Type="http://schemas.openxmlformats.org/officeDocument/2006/relationships/image" Target="../media/image208.wmf"/><Relationship Id="rId7" Type="http://schemas.openxmlformats.org/officeDocument/2006/relationships/image" Target="../media/image217.png"/><Relationship Id="rId12" Type="http://schemas.openxmlformats.org/officeDocument/2006/relationships/image" Target="../media/image204.wmf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223.png"/><Relationship Id="rId33" Type="http://schemas.openxmlformats.org/officeDocument/2006/relationships/image" Target="../media/image21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6.wmf"/><Relationship Id="rId20" Type="http://schemas.openxmlformats.org/officeDocument/2006/relationships/oleObject" Target="../embeddings/oleObject24.bin"/><Relationship Id="rId29" Type="http://schemas.openxmlformats.org/officeDocument/2006/relationships/image" Target="../media/image21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6.png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209.wmf"/><Relationship Id="rId32" Type="http://schemas.openxmlformats.org/officeDocument/2006/relationships/oleObject" Target="../embeddings/oleObject29.bin"/><Relationship Id="rId5" Type="http://schemas.openxmlformats.org/officeDocument/2006/relationships/image" Target="../media/image215.png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5.bin"/><Relationship Id="rId28" Type="http://schemas.openxmlformats.org/officeDocument/2006/relationships/oleObject" Target="../embeddings/oleObject27.bin"/><Relationship Id="rId10" Type="http://schemas.openxmlformats.org/officeDocument/2006/relationships/image" Target="../media/image220.png"/><Relationship Id="rId19" Type="http://schemas.openxmlformats.org/officeDocument/2006/relationships/image" Target="../media/image221.png"/><Relationship Id="rId31" Type="http://schemas.openxmlformats.org/officeDocument/2006/relationships/image" Target="../media/image212.wmf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05.wmf"/><Relationship Id="rId22" Type="http://schemas.openxmlformats.org/officeDocument/2006/relationships/image" Target="../media/image222.png"/><Relationship Id="rId27" Type="http://schemas.openxmlformats.org/officeDocument/2006/relationships/image" Target="../media/image210.wmf"/><Relationship Id="rId30" Type="http://schemas.openxmlformats.org/officeDocument/2006/relationships/oleObject" Target="../embeddings/oleObject28.bin"/><Relationship Id="rId8" Type="http://schemas.openxmlformats.org/officeDocument/2006/relationships/image" Target="../media/image2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52.png"/><Relationship Id="rId21" Type="http://schemas.openxmlformats.org/officeDocument/2006/relationships/image" Target="../media/image243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56.png"/><Relationship Id="rId50" Type="http://schemas.openxmlformats.org/officeDocument/2006/relationships/customXml" Target="../ink/ink25.xml"/><Relationship Id="rId55" Type="http://schemas.openxmlformats.org/officeDocument/2006/relationships/image" Target="../media/image260.png"/><Relationship Id="rId63" Type="http://schemas.openxmlformats.org/officeDocument/2006/relationships/image" Target="../media/image264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8.xml"/><Relationship Id="rId29" Type="http://schemas.openxmlformats.org/officeDocument/2006/relationships/image" Target="../media/image247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51.png"/><Relationship Id="rId40" Type="http://schemas.openxmlformats.org/officeDocument/2006/relationships/customXml" Target="../ink/ink20.xml"/><Relationship Id="rId45" Type="http://schemas.openxmlformats.org/officeDocument/2006/relationships/image" Target="../media/image255.png"/><Relationship Id="rId53" Type="http://schemas.openxmlformats.org/officeDocument/2006/relationships/image" Target="../media/image259.png"/><Relationship Id="rId58" Type="http://schemas.openxmlformats.org/officeDocument/2006/relationships/customXml" Target="../ink/ink29.xml"/><Relationship Id="rId5" Type="http://schemas.openxmlformats.org/officeDocument/2006/relationships/customXml" Target="../ink/ink1.xml"/><Relationship Id="rId61" Type="http://schemas.openxmlformats.org/officeDocument/2006/relationships/image" Target="../media/image263.png"/><Relationship Id="rId19" Type="http://schemas.openxmlformats.org/officeDocument/2006/relationships/image" Target="../media/image242.png"/><Relationship Id="rId14" Type="http://schemas.openxmlformats.org/officeDocument/2006/relationships/image" Target="../media/image240.png"/><Relationship Id="rId22" Type="http://schemas.openxmlformats.org/officeDocument/2006/relationships/customXml" Target="../ink/ink11.xml"/><Relationship Id="rId27" Type="http://schemas.openxmlformats.org/officeDocument/2006/relationships/image" Target="../media/image246.png"/><Relationship Id="rId30" Type="http://schemas.openxmlformats.org/officeDocument/2006/relationships/customXml" Target="../ink/ink15.xml"/><Relationship Id="rId35" Type="http://schemas.openxmlformats.org/officeDocument/2006/relationships/image" Target="../media/image250.png"/><Relationship Id="rId43" Type="http://schemas.openxmlformats.org/officeDocument/2006/relationships/image" Target="../media/image254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3.xml"/><Relationship Id="rId51" Type="http://schemas.openxmlformats.org/officeDocument/2006/relationships/image" Target="../media/image258.png"/><Relationship Id="rId3" Type="http://schemas.openxmlformats.org/officeDocument/2006/relationships/notesSlide" Target="../notesSlides/notesSlide66.xml"/><Relationship Id="rId12" Type="http://schemas.openxmlformats.org/officeDocument/2006/relationships/image" Target="../media/image239.png"/><Relationship Id="rId17" Type="http://schemas.openxmlformats.org/officeDocument/2006/relationships/image" Target="../media/image241.png"/><Relationship Id="rId25" Type="http://schemas.openxmlformats.org/officeDocument/2006/relationships/image" Target="../media/image245.png"/><Relationship Id="rId33" Type="http://schemas.openxmlformats.org/officeDocument/2006/relationships/image" Target="../media/image249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62.png"/><Relationship Id="rId20" Type="http://schemas.openxmlformats.org/officeDocument/2006/relationships/customXml" Target="../ink/ink10.xml"/><Relationship Id="rId41" Type="http://schemas.openxmlformats.org/officeDocument/2006/relationships/image" Target="../media/image253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tags" Target="../tags/tag16.xml"/><Relationship Id="rId6" Type="http://schemas.openxmlformats.org/officeDocument/2006/relationships/image" Target="../media/image237.png"/><Relationship Id="rId15" Type="http://schemas.openxmlformats.org/officeDocument/2006/relationships/customXml" Target="../ink/ink7.xml"/><Relationship Id="rId23" Type="http://schemas.openxmlformats.org/officeDocument/2006/relationships/image" Target="../media/image24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7.png"/><Relationship Id="rId57" Type="http://schemas.openxmlformats.org/officeDocument/2006/relationships/image" Target="../media/image261.png"/><Relationship Id="rId10" Type="http://schemas.openxmlformats.org/officeDocument/2006/relationships/customXml" Target="../ink/ink4.xml"/><Relationship Id="rId31" Type="http://schemas.openxmlformats.org/officeDocument/2006/relationships/image" Target="../media/image248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image" Target="../media/image236.png"/><Relationship Id="rId9" Type="http://schemas.openxmlformats.org/officeDocument/2006/relationships/image" Target="../media/image23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66.png"/><Relationship Id="rId5" Type="http://schemas.openxmlformats.org/officeDocument/2006/relationships/customXml" Target="../ink/ink32.xml"/><Relationship Id="rId4" Type="http://schemas.openxmlformats.org/officeDocument/2006/relationships/image" Target="../media/image26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37.png"/><Relationship Id="rId5" Type="http://schemas.openxmlformats.org/officeDocument/2006/relationships/customXml" Target="../ink/ink33.xml"/><Relationship Id="rId4" Type="http://schemas.openxmlformats.org/officeDocument/2006/relationships/image" Target="../media/image2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6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70.png"/><Relationship Id="rId4" Type="http://schemas.openxmlformats.org/officeDocument/2006/relationships/oleObject" Target="../embeddings/oleObject31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zHbI-fFIlI?t=3m35s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notesSlide" Target="../notesSlides/notesSlide79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0.png"/><Relationship Id="rId5" Type="http://schemas.openxmlformats.org/officeDocument/2006/relationships/image" Target="../media/image277.wmf"/><Relationship Id="rId10" Type="http://schemas.openxmlformats.org/officeDocument/2006/relationships/image" Target="../media/image279.wmf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0.png"/><Relationship Id="rId5" Type="http://schemas.openxmlformats.org/officeDocument/2006/relationships/image" Target="../media/image277.wmf"/><Relationship Id="rId4" Type="http://schemas.openxmlformats.org/officeDocument/2006/relationships/oleObject" Target="../embeddings/oleObject35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80.png"/><Relationship Id="rId5" Type="http://schemas.openxmlformats.org/officeDocument/2006/relationships/image" Target="../media/image277.wmf"/><Relationship Id="rId4" Type="http://schemas.openxmlformats.org/officeDocument/2006/relationships/oleObject" Target="../embeddings/oleObject36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1.png"/><Relationship Id="rId5" Type="http://schemas.openxmlformats.org/officeDocument/2006/relationships/image" Target="../media/image277.wmf"/><Relationship Id="rId4" Type="http://schemas.openxmlformats.org/officeDocument/2006/relationships/oleObject" Target="../embeddings/oleObject37.bin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jpeg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6.png"/><Relationship Id="rId5" Type="http://schemas.openxmlformats.org/officeDocument/2006/relationships/tags" Target="../tags/tag6.xml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0.xml"/><Relationship Id="rId7" Type="http://schemas.openxmlformats.org/officeDocument/2006/relationships/image" Target="../media/image35.png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8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11" Type="http://schemas.openxmlformats.org/officeDocument/2006/relationships/image" Target="../media/image40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4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9.png"/><Relationship Id="rId4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s/abs_all.jsp?isnumber=4767846&amp;arnumber=4767851&amp;count=16&amp;index=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likecool.com/Winter_in_Krak_w_photographed_by_Marcin_Ryczek--Pic--Gear.html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7.pn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si.fr/Individu/vezien/PAPIERS_ACS/canny1986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image" Target="../media/image102.png"/><Relationship Id="rId2" Type="http://schemas.openxmlformats.org/officeDocument/2006/relationships/hyperlink" Target="http://vision.ucsd.edu/~pdollar/files/papers/DollarICCV13edges.pdf" TargetMode="External"/><Relationship Id="rId16" Type="http://schemas.openxmlformats.org/officeDocument/2006/relationships/image" Target="../media/image111.png"/><Relationship Id="rId29" Type="http://schemas.openxmlformats.org/officeDocument/2006/relationships/image" Target="../media/image124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image" Target="../media/image100.png"/><Relationship Id="rId61" Type="http://schemas.openxmlformats.org/officeDocument/2006/relationships/image" Target="../media/image156.png"/><Relationship Id="rId19" Type="http://schemas.openxmlformats.org/officeDocument/2006/relationships/image" Target="../media/image11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64" Type="http://schemas.openxmlformats.org/officeDocument/2006/relationships/image" Target="../media/image159.png"/><Relationship Id="rId8" Type="http://schemas.openxmlformats.org/officeDocument/2006/relationships/image" Target="../media/image103.png"/><Relationship Id="rId51" Type="http://schemas.openxmlformats.org/officeDocument/2006/relationships/image" Target="../media/image146.png"/><Relationship Id="rId3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Relationship Id="rId20" Type="http://schemas.openxmlformats.org/officeDocument/2006/relationships/image" Target="../media/image115.png"/><Relationship Id="rId41" Type="http://schemas.openxmlformats.org/officeDocument/2006/relationships/image" Target="../media/image136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10" Type="http://schemas.openxmlformats.org/officeDocument/2006/relationships/image" Target="../media/image105.png"/><Relationship Id="rId31" Type="http://schemas.openxmlformats.org/officeDocument/2006/relationships/image" Target="../media/image126.png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65" Type="http://schemas.openxmlformats.org/officeDocument/2006/relationships/image" Target="../media/image16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9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72.png"/><Relationship Id="rId4" Type="http://schemas.openxmlformats.org/officeDocument/2006/relationships/image" Target="../media/image60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2.png"/><Relationship Id="rId4" Type="http://schemas.openxmlformats.org/officeDocument/2006/relationships/image" Target="../media/image60.jpeg"/><Relationship Id="rId9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9.png"/><Relationship Id="rId5" Type="http://schemas.openxmlformats.org/officeDocument/2006/relationships/image" Target="../media/image172.png"/><Relationship Id="rId4" Type="http://schemas.openxmlformats.org/officeDocument/2006/relationships/image" Target="../media/image60.jpeg"/><Relationship Id="rId9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2.png"/><Relationship Id="rId4" Type="http://schemas.openxmlformats.org/officeDocument/2006/relationships/image" Target="../media/image18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BBM416 – Fundamentals of Computer Vision</a:t>
            </a:r>
            <a:b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400">
                <a:latin typeface="Century Gothic" charset="0"/>
                <a:ea typeface="Century Gothic" charset="0"/>
                <a:cs typeface="Century Gothic" charset="0"/>
              </a:rPr>
              <a:t>Spring 2022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93141F-DE4D-474A-8F24-09A92C4FF4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F272FFD-2146-9F4E-92F1-52327CDC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108294"/>
            <a:ext cx="4382814" cy="3652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39159" y="4506639"/>
            <a:ext cx="285750" cy="254000"/>
          </a:xfrm>
          <a:prstGeom prst="rect">
            <a:avLst/>
          </a:prstGeom>
          <a:noFill/>
          <a:ln w="57150">
            <a:solidFill>
              <a:srgbClr val="8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93443" y="1562550"/>
            <a:ext cx="4050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Surface normal discontinuity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2ED887-AC1A-254A-99BA-A0C7CA74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55794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Closeup of edges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DB2AFC-8E7B-D943-982A-45729809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9" t="94291" r="61661" b="729"/>
          <a:stretch/>
        </p:blipFill>
        <p:spPr>
          <a:xfrm>
            <a:off x="5833937" y="2318311"/>
            <a:ext cx="1537138" cy="978316"/>
          </a:xfrm>
          <a:prstGeom prst="rect">
            <a:avLst/>
          </a:prstGeom>
          <a:ln w="57150">
            <a:solidFill>
              <a:srgbClr val="850000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E006F-3C35-664A-BE5A-8087F17F6972}"/>
              </a:ext>
            </a:extLst>
          </p:cNvPr>
          <p:cNvCxnSpPr>
            <a:cxnSpLocks/>
          </p:cNvCxnSpPr>
          <p:nvPr/>
        </p:nvCxnSpPr>
        <p:spPr>
          <a:xfrm flipV="1">
            <a:off x="1939161" y="2318311"/>
            <a:ext cx="3894777" cy="2188331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11ED8-CE53-5443-BB13-E41D9C704661}"/>
              </a:ext>
            </a:extLst>
          </p:cNvPr>
          <p:cNvCxnSpPr>
            <a:cxnSpLocks/>
          </p:cNvCxnSpPr>
          <p:nvPr/>
        </p:nvCxnSpPr>
        <p:spPr>
          <a:xfrm flipV="1">
            <a:off x="2224911" y="3296624"/>
            <a:ext cx="3609027" cy="1464017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48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+mj-cs"/>
              </a:rPr>
              <a:t>Algorithm for </a:t>
            </a:r>
            <a:r>
              <a:rPr lang="en-US" dirty="0" err="1">
                <a:latin typeface="Arial" charset="0"/>
                <a:cs typeface="+mj-cs"/>
              </a:rPr>
              <a:t>downsampling</a:t>
            </a:r>
            <a:r>
              <a:rPr lang="en-US" dirty="0">
                <a:latin typeface="Arial" charset="0"/>
                <a:cs typeface="+mj-cs"/>
              </a:rPr>
              <a:t> by factor of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AutoNum type="arabicPeriod"/>
            </a:pPr>
            <a:endParaRPr lang="en-US" sz="2800" dirty="0"/>
          </a:p>
          <a:p>
            <a:pPr>
              <a:buFontTx/>
              <a:buAutoNum type="arabicPeriod"/>
            </a:pPr>
            <a:r>
              <a:rPr lang="en-US" sz="2800" dirty="0"/>
              <a:t>Start with image(h, w)</a:t>
            </a:r>
          </a:p>
          <a:p>
            <a:pPr>
              <a:buFontTx/>
              <a:buAutoNum type="arabicPeriod"/>
            </a:pPr>
            <a:r>
              <a:rPr lang="en-US" sz="2800" dirty="0"/>
              <a:t>Apply low-pass filter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im_blur</a:t>
            </a:r>
            <a:r>
              <a:rPr lang="en-US" dirty="0"/>
              <a:t> = </a:t>
            </a:r>
            <a:r>
              <a:rPr lang="en-US" dirty="0" err="1"/>
              <a:t>imfilter</a:t>
            </a:r>
            <a:r>
              <a:rPr lang="en-US" dirty="0"/>
              <a:t>(image, </a:t>
            </a:r>
            <a:r>
              <a:rPr lang="en-US" dirty="0" err="1"/>
              <a:t>fspecial</a:t>
            </a:r>
            <a:r>
              <a:rPr lang="en-US" dirty="0"/>
              <a:t>(</a:t>
            </a:r>
            <a:r>
              <a:rPr lang="ja-JP" altLang="en-US" dirty="0"/>
              <a:t>‘</a:t>
            </a:r>
            <a:r>
              <a:rPr lang="en-US" altLang="ja-JP" dirty="0" err="1"/>
              <a:t>gaussian</a:t>
            </a:r>
            <a:r>
              <a:rPr lang="ja-JP" altLang="en-US" dirty="0"/>
              <a:t>’</a:t>
            </a:r>
            <a:r>
              <a:rPr lang="en-US" altLang="ja-JP" dirty="0"/>
              <a:t>, 7, 1))</a:t>
            </a:r>
          </a:p>
          <a:p>
            <a:pPr>
              <a:buFontTx/>
              <a:buAutoNum type="arabicPeriod"/>
            </a:pPr>
            <a:r>
              <a:rPr lang="en-US" sz="2800" dirty="0"/>
              <a:t>Sample every other pixel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im_small</a:t>
            </a:r>
            <a:r>
              <a:rPr lang="en-US" dirty="0"/>
              <a:t> = </a:t>
            </a:r>
            <a:r>
              <a:rPr lang="en-US" dirty="0" err="1"/>
              <a:t>im_blur</a:t>
            </a:r>
            <a:r>
              <a:rPr lang="en-US" dirty="0"/>
              <a:t>(1:2:end, 1:2:end);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15769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6C86577D-F875-DC46-9D21-AD27D6F3D48A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5992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Anti-aliasing</a:t>
            </a:r>
            <a:endParaRPr lang="ru-RU" sz="4000">
              <a:latin typeface="Arial" charset="0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8722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D51D673-24C9-1F45-8E50-E9539C833792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>
            <a:fillRect/>
          </a:stretch>
        </p:blipFill>
        <p:spPr bwMode="auto">
          <a:xfrm>
            <a:off x="152400" y="3175000"/>
            <a:ext cx="86868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7"/>
          <a:stretch>
            <a:fillRect/>
          </a:stretch>
        </p:blipFill>
        <p:spPr bwMode="auto">
          <a:xfrm>
            <a:off x="0" y="1079500"/>
            <a:ext cx="8915400" cy="198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TextBox 4"/>
          <p:cNvSpPr txBox="1">
            <a:spLocks noChangeArrowheads="1"/>
          </p:cNvSpPr>
          <p:nvPr/>
        </p:nvSpPr>
        <p:spPr bwMode="auto">
          <a:xfrm>
            <a:off x="7010400" y="5458355"/>
            <a:ext cx="2140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Forsyth and Ponce 2002</a:t>
            </a:r>
          </a:p>
        </p:txBody>
      </p:sp>
    </p:spTree>
    <p:extLst>
      <p:ext uri="{BB962C8B-B14F-4D97-AF65-F5344CB8AC3E}">
        <p14:creationId xmlns:p14="http://schemas.microsoft.com/office/powerpoint/2010/main" val="3209540593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Review of Sampling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52800" y="2476500"/>
            <a:ext cx="2286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Low-Pass Filtered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476500"/>
            <a:ext cx="17526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209800" y="2730500"/>
            <a:ext cx="990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2209317" y="2159000"/>
            <a:ext cx="11598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Gaussian</a:t>
            </a:r>
          </a:p>
          <a:p>
            <a:pPr algn="ctr"/>
            <a:r>
              <a:rPr lang="en-US"/>
              <a:t>Filter</a:t>
            </a:r>
          </a:p>
        </p:txBody>
      </p:sp>
      <p:sp>
        <p:nvSpPr>
          <p:cNvPr id="22536" name="TextBox 7"/>
          <p:cNvSpPr txBox="1">
            <a:spLocks noChangeArrowheads="1"/>
          </p:cNvSpPr>
          <p:nvPr/>
        </p:nvSpPr>
        <p:spPr bwMode="auto">
          <a:xfrm>
            <a:off x="5790928" y="2422261"/>
            <a:ext cx="9673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Sample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91200" y="2730500"/>
            <a:ext cx="990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0" y="2476500"/>
            <a:ext cx="18288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Low-Res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24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Subsampling without pre-filtering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9746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8E4F6C51-FD3A-D94C-8D16-C2DF7467F3C2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pic>
        <p:nvPicPr>
          <p:cNvPr id="2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762001"/>
            <a:ext cx="3181350" cy="348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762000"/>
            <a:ext cx="31813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750094"/>
            <a:ext cx="3198813" cy="351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733801" y="4254500"/>
            <a:ext cx="1695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1/4  </a:t>
            </a:r>
            <a:r>
              <a:rPr lang="en-US" sz="1600"/>
              <a:t>(2x zoom)</a:t>
            </a: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6934201" y="4254500"/>
            <a:ext cx="1695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1/8  </a:t>
            </a:r>
            <a:r>
              <a:rPr lang="en-US" sz="1600"/>
              <a:t>(4x zoom)</a:t>
            </a: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1295401" y="4254500"/>
            <a:ext cx="612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1/2</a:t>
            </a: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6705600" y="5397500"/>
            <a:ext cx="23749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443060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>
                <a:latin typeface="Arial" charset="0"/>
                <a:cs typeface="+mj-cs"/>
              </a:rPr>
              <a:t>Subsampling with Gaussian pre-filtering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0770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1C093D77-84DF-7746-9529-494CB8901196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2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762001"/>
            <a:ext cx="3154363" cy="346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762000"/>
            <a:ext cx="3125787" cy="343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2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3132138" cy="343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4267201" y="4254500"/>
            <a:ext cx="9374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 1/4 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7377113" y="4254500"/>
            <a:ext cx="9374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 1/8</a:t>
            </a:r>
          </a:p>
        </p:txBody>
      </p:sp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533400" y="4254500"/>
            <a:ext cx="1998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Gaussian 1/2</a:t>
            </a:r>
          </a:p>
        </p:txBody>
      </p:sp>
      <p:sp>
        <p:nvSpPr>
          <p:cNvPr id="160777" name="Text Box 10"/>
          <p:cNvSpPr txBox="1">
            <a:spLocks noChangeArrowheads="1"/>
          </p:cNvSpPr>
          <p:nvPr/>
        </p:nvSpPr>
        <p:spPr bwMode="auto">
          <a:xfrm>
            <a:off x="6553200" y="5448300"/>
            <a:ext cx="23749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277844413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cs typeface="+mj-cs"/>
              </a:rPr>
              <a:t>Gaussian pyramid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79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D88F431B-998D-464B-A3B7-E1D52F7DC820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825500"/>
            <a:ext cx="611981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TextBox 3"/>
          <p:cNvSpPr txBox="1">
            <a:spLocks noChangeArrowheads="1"/>
          </p:cNvSpPr>
          <p:nvPr/>
        </p:nvSpPr>
        <p:spPr bwMode="auto">
          <a:xfrm>
            <a:off x="7331076" y="5406761"/>
            <a:ext cx="18139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Source: Forsyth</a:t>
            </a:r>
          </a:p>
        </p:txBody>
      </p:sp>
    </p:spTree>
    <p:extLst>
      <p:ext uri="{BB962C8B-B14F-4D97-AF65-F5344CB8AC3E}">
        <p14:creationId xmlns:p14="http://schemas.microsoft.com/office/powerpoint/2010/main" val="1863732915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>
                <a:latin typeface="Arial" charset="0"/>
                <a:cs typeface="+mj-cs"/>
              </a:rPr>
              <a:t>Template Matching with Image Pyramids</a:t>
            </a:r>
          </a:p>
        </p:txBody>
      </p:sp>
      <p:sp>
        <p:nvSpPr>
          <p:cNvPr id="1628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0000"/>
              </a:lnSpc>
              <a:buFontTx/>
              <a:buNone/>
              <a:defRPr/>
            </a:pPr>
            <a:endParaRPr lang="en-US" sz="1400" dirty="0">
              <a:latin typeface="Arial" charset="0"/>
              <a:cs typeface="+mn-cs"/>
            </a:endParaRPr>
          </a:p>
          <a:p>
            <a:pPr marL="514350" indent="-514350">
              <a:lnSpc>
                <a:spcPct val="90000"/>
              </a:lnSpc>
              <a:buFontTx/>
              <a:buNone/>
              <a:defRPr/>
            </a:pPr>
            <a:r>
              <a:rPr lang="en-US" sz="2400" b="1" dirty="0">
                <a:latin typeface="Arial" charset="0"/>
                <a:cs typeface="+mn-cs"/>
              </a:rPr>
              <a:t>Input:</a:t>
            </a:r>
            <a:r>
              <a:rPr lang="en-US" sz="2400" dirty="0">
                <a:latin typeface="Arial" charset="0"/>
                <a:cs typeface="+mn-cs"/>
              </a:rPr>
              <a:t> Image, Template</a:t>
            </a:r>
          </a:p>
          <a:p>
            <a:pPr marL="514350" indent="-514350">
              <a:lnSpc>
                <a:spcPct val="90000"/>
              </a:lnSpc>
              <a:buFontTx/>
              <a:buNone/>
              <a:defRPr/>
            </a:pPr>
            <a:endParaRPr lang="en-US" sz="1200" dirty="0">
              <a:latin typeface="Arial" charset="0"/>
              <a:cs typeface="+mn-cs"/>
            </a:endParaRP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r>
              <a:rPr lang="en-US" sz="2400" dirty="0">
                <a:latin typeface="Arial" charset="0"/>
                <a:cs typeface="+mn-cs"/>
              </a:rPr>
              <a:t>Match template at current scale</a:t>
            </a: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endParaRPr lang="en-US" sz="2400" dirty="0">
              <a:latin typeface="Arial" charset="0"/>
              <a:cs typeface="+mn-cs"/>
            </a:endParaRP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r>
              <a:rPr lang="en-US" sz="2400" dirty="0" err="1">
                <a:latin typeface="Arial" charset="0"/>
                <a:cs typeface="+mn-cs"/>
              </a:rPr>
              <a:t>Downsample</a:t>
            </a:r>
            <a:r>
              <a:rPr lang="en-US" sz="2400" dirty="0">
                <a:latin typeface="Arial" charset="0"/>
                <a:cs typeface="+mn-cs"/>
              </a:rPr>
              <a:t> image</a:t>
            </a: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endParaRPr lang="en-US" sz="2400" dirty="0">
              <a:latin typeface="Arial" charset="0"/>
              <a:cs typeface="+mn-cs"/>
            </a:endParaRP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r>
              <a:rPr lang="en-US" sz="2400" dirty="0">
                <a:latin typeface="Arial" charset="0"/>
                <a:cs typeface="+mn-cs"/>
              </a:rPr>
              <a:t>Repeat 1-2 until image is very small</a:t>
            </a: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endParaRPr lang="en-US" sz="2400" dirty="0">
              <a:latin typeface="Arial" charset="0"/>
              <a:cs typeface="+mn-cs"/>
            </a:endParaRPr>
          </a:p>
          <a:p>
            <a:pPr marL="514350" indent="-514350">
              <a:lnSpc>
                <a:spcPct val="90000"/>
              </a:lnSpc>
              <a:buFont typeface="Calibri" charset="0"/>
              <a:buAutoNum type="arabicPeriod"/>
              <a:defRPr/>
            </a:pPr>
            <a:r>
              <a:rPr lang="en-US" sz="2400" dirty="0">
                <a:latin typeface="Arial" charset="0"/>
                <a:cs typeface="+mn-cs"/>
              </a:rPr>
              <a:t>Take responses above some threshold, perhaps with non-maxima suppression </a:t>
            </a:r>
            <a:r>
              <a:rPr lang="en-US" sz="1600" dirty="0">
                <a:latin typeface="Arial" charset="0"/>
                <a:cs typeface="+mn-cs"/>
              </a:rPr>
              <a:t>(</a:t>
            </a:r>
            <a:r>
              <a:rPr lang="en-US" sz="1600" dirty="0" err="1">
                <a:cs typeface="+mn-cs"/>
              </a:rPr>
              <a:t>supressing</a:t>
            </a:r>
            <a:r>
              <a:rPr lang="en-US" sz="1600" dirty="0">
                <a:cs typeface="+mn-cs"/>
              </a:rPr>
              <a:t> all image information that is not part of local maxima)</a:t>
            </a:r>
            <a:endParaRPr lang="en-US" sz="2400" dirty="0">
              <a:latin typeface="Arial" charset="0"/>
              <a:cs typeface="+mn-cs"/>
            </a:endParaRPr>
          </a:p>
        </p:txBody>
      </p:sp>
      <p:sp>
        <p:nvSpPr>
          <p:cNvPr id="16281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13FBEC52-679D-474A-A72E-46437251525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20398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Laplacian filter</a:t>
            </a:r>
          </a:p>
        </p:txBody>
      </p:sp>
      <p:grpSp>
        <p:nvGrpSpPr>
          <p:cNvPr id="7172" name="Group 30"/>
          <p:cNvGrpSpPr>
            <a:grpSpLocks/>
          </p:cNvGrpSpPr>
          <p:nvPr/>
        </p:nvGrpSpPr>
        <p:grpSpPr bwMode="auto">
          <a:xfrm>
            <a:off x="152400" y="1206501"/>
            <a:ext cx="8839200" cy="3798094"/>
            <a:chOff x="144" y="1161"/>
            <a:chExt cx="5568" cy="2871"/>
          </a:xfrm>
        </p:grpSpPr>
        <p:graphicFrame>
          <p:nvGraphicFramePr>
            <p:cNvPr id="7170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14" name="Photo Editor Photo" r:id="rId6" imgW="4133333" imgH="2905531" progId="MSPhotoEd.3">
                    <p:embed/>
                  </p:oleObj>
                </mc:Choice>
                <mc:Fallback>
                  <p:oleObj name="Photo Editor Photo" r:id="rId6" imgW="4133333" imgH="2905531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2643" y="3714"/>
              <a:ext cx="731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Gaussian</a:t>
              </a:r>
            </a:p>
          </p:txBody>
        </p:sp>
        <p:grpSp>
          <p:nvGrpSpPr>
            <p:cNvPr id="7175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727"/>
              <a:chOff x="2064" y="576"/>
              <a:chExt cx="1824" cy="2727"/>
            </a:xfrm>
          </p:grpSpPr>
          <p:sp>
            <p:nvSpPr>
              <p:cNvPr id="7180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2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3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4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6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Text Box 14"/>
              <p:cNvSpPr txBox="1">
                <a:spLocks noChangeArrowheads="1"/>
              </p:cNvSpPr>
              <p:nvPr/>
            </p:nvSpPr>
            <p:spPr bwMode="auto">
              <a:xfrm>
                <a:off x="2504" y="3024"/>
                <a:ext cx="892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unit impulse</a:t>
                </a:r>
              </a:p>
            </p:txBody>
          </p:sp>
        </p:grpSp>
        <p:pic>
          <p:nvPicPr>
            <p:cNvPr id="7176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7" name="Picture 20" descr="log"/>
            <p:cNvPicPr>
              <a:picLocks noChangeAspect="1" noChangeArrowheads="1"/>
            </p:cNvPicPr>
            <p:nvPr/>
          </p:nvPicPr>
          <p:blipFill>
            <a:blip r:embed="rId9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8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9" name="Text Box 5"/>
            <p:cNvSpPr txBox="1">
              <a:spLocks noChangeArrowheads="1"/>
            </p:cNvSpPr>
            <p:nvPr/>
          </p:nvSpPr>
          <p:spPr bwMode="auto">
            <a:xfrm>
              <a:off x="4068" y="3753"/>
              <a:ext cx="1555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Laplacian of Gaussian</a:t>
              </a:r>
            </a:p>
          </p:txBody>
        </p:sp>
      </p:grpSp>
      <p:sp>
        <p:nvSpPr>
          <p:cNvPr id="7173" name="TextBox 25"/>
          <p:cNvSpPr txBox="1">
            <a:spLocks noChangeArrowheads="1"/>
          </p:cNvSpPr>
          <p:nvPr/>
        </p:nvSpPr>
        <p:spPr bwMode="auto">
          <a:xfrm>
            <a:off x="7177088" y="5406761"/>
            <a:ext cx="1968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Source: Lazebnik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26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Laplacian pyramid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889001"/>
            <a:ext cx="5868988" cy="442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7331076" y="5406761"/>
            <a:ext cx="1813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Source: Forsyth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A496-3BAC-4162-8D3D-D5DC7D552BE8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88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474" name="Group 2"/>
          <p:cNvGrpSpPr>
            <a:grpSpLocks/>
          </p:cNvGrpSpPr>
          <p:nvPr/>
        </p:nvGrpSpPr>
        <p:grpSpPr bwMode="auto">
          <a:xfrm>
            <a:off x="1676400" y="1736991"/>
            <a:ext cx="2514600" cy="549010"/>
            <a:chOff x="1056" y="1265"/>
            <a:chExt cx="1584" cy="415"/>
          </a:xfrm>
        </p:grpSpPr>
        <p:sp>
          <p:nvSpPr>
            <p:cNvPr id="873475" name="Line 3"/>
            <p:cNvSpPr>
              <a:spLocks noChangeShapeType="1"/>
            </p:cNvSpPr>
            <p:nvPr/>
          </p:nvSpPr>
          <p:spPr bwMode="auto">
            <a:xfrm>
              <a:off x="1056" y="1296"/>
              <a:ext cx="158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476" name="Rectangle 4"/>
            <p:cNvSpPr>
              <a:spLocks noChangeArrowheads="1"/>
            </p:cNvSpPr>
            <p:nvPr/>
          </p:nvSpPr>
          <p:spPr bwMode="auto">
            <a:xfrm rot="840000">
              <a:off x="1544" y="1265"/>
              <a:ext cx="64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/>
                <a:t>expand</a:t>
              </a:r>
            </a:p>
          </p:txBody>
        </p:sp>
      </p:grpSp>
      <p:grpSp>
        <p:nvGrpSpPr>
          <p:cNvPr id="873477" name="Group 5"/>
          <p:cNvGrpSpPr>
            <a:grpSpLocks/>
          </p:cNvGrpSpPr>
          <p:nvPr/>
        </p:nvGrpSpPr>
        <p:grpSpPr bwMode="auto">
          <a:xfrm>
            <a:off x="2119314" y="2747698"/>
            <a:ext cx="1309687" cy="871802"/>
            <a:chOff x="1335" y="2029"/>
            <a:chExt cx="825" cy="659"/>
          </a:xfrm>
        </p:grpSpPr>
        <p:sp>
          <p:nvSpPr>
            <p:cNvPr id="873478" name="Line 6"/>
            <p:cNvSpPr>
              <a:spLocks noChangeShapeType="1"/>
            </p:cNvSpPr>
            <p:nvPr/>
          </p:nvSpPr>
          <p:spPr bwMode="auto">
            <a:xfrm>
              <a:off x="1335" y="2029"/>
              <a:ext cx="825" cy="6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479" name="Rectangle 7"/>
            <p:cNvSpPr>
              <a:spLocks noChangeArrowheads="1"/>
            </p:cNvSpPr>
            <p:nvPr/>
          </p:nvSpPr>
          <p:spPr bwMode="auto">
            <a:xfrm rot="2580000">
              <a:off x="1493" y="2134"/>
              <a:ext cx="64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/>
                <a:t>expand</a:t>
              </a:r>
            </a:p>
          </p:txBody>
        </p:sp>
      </p:grpSp>
      <p:grpSp>
        <p:nvGrpSpPr>
          <p:cNvPr id="873480" name="Group 8"/>
          <p:cNvGrpSpPr>
            <a:grpSpLocks/>
          </p:cNvGrpSpPr>
          <p:nvPr/>
        </p:nvGrpSpPr>
        <p:grpSpPr bwMode="auto">
          <a:xfrm>
            <a:off x="1752600" y="2032000"/>
            <a:ext cx="2209800" cy="952500"/>
            <a:chOff x="1104" y="1488"/>
            <a:chExt cx="1392" cy="720"/>
          </a:xfrm>
        </p:grpSpPr>
        <p:sp>
          <p:nvSpPr>
            <p:cNvPr id="873481" name="Line 9"/>
            <p:cNvSpPr>
              <a:spLocks noChangeShapeType="1"/>
            </p:cNvSpPr>
            <p:nvPr/>
          </p:nvSpPr>
          <p:spPr bwMode="auto">
            <a:xfrm>
              <a:off x="1104" y="1488"/>
              <a:ext cx="1392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3482" name="Rectangle 10"/>
            <p:cNvSpPr>
              <a:spLocks noChangeArrowheads="1"/>
            </p:cNvSpPr>
            <p:nvPr/>
          </p:nvSpPr>
          <p:spPr bwMode="auto">
            <a:xfrm rot="1620000">
              <a:off x="1495" y="1603"/>
              <a:ext cx="64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/>
                <a:t>expand</a:t>
              </a:r>
            </a:p>
          </p:txBody>
        </p:sp>
      </p:grpSp>
      <p:sp>
        <p:nvSpPr>
          <p:cNvPr id="873483" name="Line 11"/>
          <p:cNvSpPr>
            <a:spLocks noChangeShapeType="1"/>
          </p:cNvSpPr>
          <p:nvPr/>
        </p:nvSpPr>
        <p:spPr bwMode="auto">
          <a:xfrm>
            <a:off x="1714500" y="1715823"/>
            <a:ext cx="48974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3484" name="Rectangle 12"/>
          <p:cNvSpPr>
            <a:spLocks noChangeArrowheads="1"/>
          </p:cNvSpPr>
          <p:nvPr/>
        </p:nvSpPr>
        <p:spPr bwMode="auto">
          <a:xfrm>
            <a:off x="457200" y="1043782"/>
            <a:ext cx="2514600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</a:rPr>
              <a:t>Gaussian Pyramid</a:t>
            </a:r>
          </a:p>
        </p:txBody>
      </p:sp>
      <p:sp>
        <p:nvSpPr>
          <p:cNvPr id="873485" name="Rectangle 13"/>
          <p:cNvSpPr>
            <a:spLocks noChangeArrowheads="1"/>
          </p:cNvSpPr>
          <p:nvPr/>
        </p:nvSpPr>
        <p:spPr bwMode="auto">
          <a:xfrm>
            <a:off x="6440386" y="1037167"/>
            <a:ext cx="2503691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</a:rPr>
              <a:t>Laplacian Pyramid</a:t>
            </a:r>
          </a:p>
        </p:txBody>
      </p:sp>
      <p:sp>
        <p:nvSpPr>
          <p:cNvPr id="873486" name="Rectangle 14"/>
          <p:cNvSpPr>
            <a:spLocks noChangeArrowheads="1"/>
          </p:cNvSpPr>
          <p:nvPr/>
        </p:nvSpPr>
        <p:spPr bwMode="auto">
          <a:xfrm>
            <a:off x="1905000" y="0"/>
            <a:ext cx="5257800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3600"/>
              <a:t>The Laplacian Pyramid</a:t>
            </a:r>
          </a:p>
        </p:txBody>
      </p:sp>
      <p:pic>
        <p:nvPicPr>
          <p:cNvPr id="873487" name="Picture 15" descr="LENA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06271"/>
            <a:ext cx="24384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88" name="Picture 16" descr="junk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19500"/>
            <a:ext cx="24384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89" name="Picture 17" descr="junk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2562490"/>
            <a:ext cx="12192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90" name="Picture 18" descr="junk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2567782"/>
            <a:ext cx="12192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91" name="Picture 19" descr="junk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990990"/>
            <a:ext cx="6096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92" name="Picture 20" descr="junk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1989667"/>
            <a:ext cx="6096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73493" name="Picture 21" descr="junk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78782"/>
            <a:ext cx="3048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73494" name="Object 22"/>
          <p:cNvGraphicFramePr>
            <a:graphicFrameLocks noChangeAspect="1"/>
          </p:cNvGraphicFramePr>
          <p:nvPr/>
        </p:nvGraphicFramePr>
        <p:xfrm>
          <a:off x="30164" y="3556000"/>
          <a:ext cx="427037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1" name="Equation" r:id="rId11" imgW="279360" imgH="291960" progId="Equation.3">
                  <p:embed/>
                </p:oleObj>
              </mc:Choice>
              <mc:Fallback>
                <p:oleObj name="Equation" r:id="rId11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4" y="3556000"/>
                        <a:ext cx="427037" cy="37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495" name="Object 23"/>
          <p:cNvGraphicFramePr>
            <a:graphicFrameLocks noChangeAspect="1"/>
          </p:cNvGraphicFramePr>
          <p:nvPr/>
        </p:nvGraphicFramePr>
        <p:xfrm>
          <a:off x="457201" y="2476500"/>
          <a:ext cx="385763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2" name="Equation" r:id="rId13" imgW="253800" imgH="291960" progId="Equation.3">
                  <p:embed/>
                </p:oleObj>
              </mc:Choice>
              <mc:Fallback>
                <p:oleObj name="Equation" r:id="rId13" imgW="2538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1" y="2476500"/>
                        <a:ext cx="385763" cy="37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496" name="Object 24"/>
          <p:cNvGraphicFramePr>
            <a:graphicFrameLocks noChangeAspect="1"/>
          </p:cNvGraphicFramePr>
          <p:nvPr/>
        </p:nvGraphicFramePr>
        <p:xfrm>
          <a:off x="685800" y="1915583"/>
          <a:ext cx="427038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3" name="Equation" r:id="rId15" imgW="279360" imgH="291960" progId="Equation.3">
                  <p:embed/>
                </p:oleObj>
              </mc:Choice>
              <mc:Fallback>
                <p:oleObj name="Equation" r:id="rId15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15583"/>
                        <a:ext cx="427038" cy="37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497" name="Object 25"/>
          <p:cNvGraphicFramePr>
            <a:graphicFrameLocks noChangeAspect="1"/>
          </p:cNvGraphicFramePr>
          <p:nvPr/>
        </p:nvGraphicFramePr>
        <p:xfrm>
          <a:off x="890588" y="1524000"/>
          <a:ext cx="425450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4" name="Equation" r:id="rId17" imgW="279360" imgH="291960" progId="Equation.3">
                  <p:embed/>
                </p:oleObj>
              </mc:Choice>
              <mc:Fallback>
                <p:oleObj name="Equation" r:id="rId1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1524000"/>
                        <a:ext cx="425450" cy="370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3498" name="Group 26"/>
          <p:cNvGrpSpPr>
            <a:grpSpLocks/>
          </p:cNvGrpSpPr>
          <p:nvPr/>
        </p:nvGrpSpPr>
        <p:grpSpPr bwMode="auto">
          <a:xfrm>
            <a:off x="2925764" y="3556000"/>
            <a:ext cx="6218237" cy="2095500"/>
            <a:chOff x="1843" y="2640"/>
            <a:chExt cx="3917" cy="1584"/>
          </a:xfrm>
        </p:grpSpPr>
        <p:grpSp>
          <p:nvGrpSpPr>
            <p:cNvPr id="873499" name="Group 27"/>
            <p:cNvGrpSpPr>
              <a:grpSpLocks/>
            </p:cNvGrpSpPr>
            <p:nvPr/>
          </p:nvGrpSpPr>
          <p:grpSpPr bwMode="auto">
            <a:xfrm>
              <a:off x="1843" y="2688"/>
              <a:ext cx="3677" cy="1536"/>
              <a:chOff x="1843" y="2688"/>
              <a:chExt cx="3677" cy="1536"/>
            </a:xfrm>
          </p:grpSpPr>
          <p:sp>
            <p:nvSpPr>
              <p:cNvPr id="873500" name="Rectangle 28"/>
              <p:cNvSpPr>
                <a:spLocks noChangeArrowheads="1"/>
              </p:cNvSpPr>
              <p:nvPr/>
            </p:nvSpPr>
            <p:spPr bwMode="auto">
              <a:xfrm>
                <a:off x="1843" y="3192"/>
                <a:ext cx="223" cy="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4000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873501" name="Rectangle 29"/>
              <p:cNvSpPr>
                <a:spLocks noChangeArrowheads="1"/>
              </p:cNvSpPr>
              <p:nvPr/>
            </p:nvSpPr>
            <p:spPr bwMode="auto">
              <a:xfrm>
                <a:off x="3698" y="3208"/>
                <a:ext cx="304" cy="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4000">
                    <a:solidFill>
                      <a:srgbClr val="FF0000"/>
                    </a:solidFill>
                  </a:rPr>
                  <a:t>=</a:t>
                </a:r>
              </a:p>
            </p:txBody>
          </p:sp>
          <p:pic>
            <p:nvPicPr>
              <p:cNvPr id="873502" name="Picture 30" descr="junk"/>
              <p:cNvPicPr>
                <a:picLocks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2688"/>
                <a:ext cx="1536" cy="1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873503" name="Object 31"/>
            <p:cNvGraphicFramePr>
              <a:graphicFrameLocks noChangeAspect="1"/>
            </p:cNvGraphicFramePr>
            <p:nvPr/>
          </p:nvGraphicFramePr>
          <p:xfrm>
            <a:off x="5529" y="2640"/>
            <a:ext cx="231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75" name="Equation" r:id="rId20" imgW="241200" imgH="291960" progId="Equation.3">
                    <p:embed/>
                  </p:oleObj>
                </mc:Choice>
                <mc:Fallback>
                  <p:oleObj name="Equation" r:id="rId20" imgW="24120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9" y="2640"/>
                          <a:ext cx="231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3504" name="Group 32"/>
          <p:cNvGrpSpPr>
            <a:grpSpLocks/>
          </p:cNvGrpSpPr>
          <p:nvPr/>
        </p:nvGrpSpPr>
        <p:grpSpPr bwMode="auto">
          <a:xfrm>
            <a:off x="2903538" y="2550583"/>
            <a:ext cx="5707062" cy="1037167"/>
            <a:chOff x="1829" y="1880"/>
            <a:chExt cx="3595" cy="784"/>
          </a:xfrm>
        </p:grpSpPr>
        <p:sp>
          <p:nvSpPr>
            <p:cNvPr id="873505" name="Rectangle 33"/>
            <p:cNvSpPr>
              <a:spLocks noChangeArrowheads="1"/>
            </p:cNvSpPr>
            <p:nvPr/>
          </p:nvSpPr>
          <p:spPr bwMode="auto">
            <a:xfrm>
              <a:off x="1829" y="1979"/>
              <a:ext cx="223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3506" name="Rectangle 34"/>
            <p:cNvSpPr>
              <a:spLocks noChangeArrowheads="1"/>
            </p:cNvSpPr>
            <p:nvPr/>
          </p:nvSpPr>
          <p:spPr bwMode="auto">
            <a:xfrm>
              <a:off x="3684" y="2008"/>
              <a:ext cx="304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873507" name="Picture 35" descr="junk"/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" y="1896"/>
              <a:ext cx="768" cy="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73508" name="Object 36"/>
            <p:cNvGraphicFramePr>
              <a:graphicFrameLocks noChangeAspect="1"/>
            </p:cNvGraphicFramePr>
            <p:nvPr/>
          </p:nvGraphicFramePr>
          <p:xfrm>
            <a:off x="5217" y="1880"/>
            <a:ext cx="207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76" name="Equation" r:id="rId23" imgW="215640" imgH="291960" progId="Equation.3">
                    <p:embed/>
                  </p:oleObj>
                </mc:Choice>
                <mc:Fallback>
                  <p:oleObj name="Equation" r:id="rId23" imgW="21564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7" y="1880"/>
                          <a:ext cx="207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3509" name="Group 37"/>
          <p:cNvGrpSpPr>
            <a:grpSpLocks/>
          </p:cNvGrpSpPr>
          <p:nvPr/>
        </p:nvGrpSpPr>
        <p:grpSpPr bwMode="auto">
          <a:xfrm>
            <a:off x="2903538" y="1887802"/>
            <a:ext cx="5321300" cy="752739"/>
            <a:chOff x="1829" y="1379"/>
            <a:chExt cx="3352" cy="569"/>
          </a:xfrm>
        </p:grpSpPr>
        <p:sp>
          <p:nvSpPr>
            <p:cNvPr id="873510" name="Rectangle 38"/>
            <p:cNvSpPr>
              <a:spLocks noChangeArrowheads="1"/>
            </p:cNvSpPr>
            <p:nvPr/>
          </p:nvSpPr>
          <p:spPr bwMode="auto">
            <a:xfrm>
              <a:off x="1829" y="1379"/>
              <a:ext cx="223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3511" name="Rectangle 39"/>
            <p:cNvSpPr>
              <a:spLocks noChangeArrowheads="1"/>
            </p:cNvSpPr>
            <p:nvPr/>
          </p:nvSpPr>
          <p:spPr bwMode="auto">
            <a:xfrm>
              <a:off x="3655" y="1415"/>
              <a:ext cx="304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873512" name="Picture 40" descr="junk"/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" y="1457"/>
              <a:ext cx="38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73513" name="Object 41"/>
            <p:cNvGraphicFramePr>
              <a:graphicFrameLocks noChangeAspect="1"/>
            </p:cNvGraphicFramePr>
            <p:nvPr/>
          </p:nvGraphicFramePr>
          <p:xfrm>
            <a:off x="4938" y="1448"/>
            <a:ext cx="24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77" name="Equation" r:id="rId26" imgW="253800" imgH="291960" progId="Equation.3">
                    <p:embed/>
                  </p:oleObj>
                </mc:Choice>
                <mc:Fallback>
                  <p:oleObj name="Equation" r:id="rId26" imgW="25380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" y="1448"/>
                          <a:ext cx="24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3514" name="Group 42"/>
          <p:cNvGrpSpPr>
            <a:grpSpLocks/>
          </p:cNvGrpSpPr>
          <p:nvPr/>
        </p:nvGrpSpPr>
        <p:grpSpPr bwMode="auto">
          <a:xfrm>
            <a:off x="7265989" y="1524000"/>
            <a:ext cx="1430337" cy="390261"/>
            <a:chOff x="4577" y="1104"/>
            <a:chExt cx="901" cy="295"/>
          </a:xfrm>
        </p:grpSpPr>
        <p:pic>
          <p:nvPicPr>
            <p:cNvPr id="873515" name="Picture 43" descr="junk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" y="1207"/>
              <a:ext cx="192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73516" name="Object 44"/>
            <p:cNvGraphicFramePr>
              <a:graphicFrameLocks noChangeAspect="1"/>
            </p:cNvGraphicFramePr>
            <p:nvPr/>
          </p:nvGraphicFramePr>
          <p:xfrm>
            <a:off x="4785" y="1104"/>
            <a:ext cx="69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78" name="Equation" r:id="rId28" imgW="723600" imgH="291960" progId="Equation.3">
                    <p:embed/>
                  </p:oleObj>
                </mc:Choice>
                <mc:Fallback>
                  <p:oleObj name="Equation" r:id="rId28" imgW="72360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1104"/>
                          <a:ext cx="69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73517" name="Object 45"/>
          <p:cNvGraphicFramePr>
            <a:graphicFrameLocks noChangeAspect="1"/>
          </p:cNvGraphicFramePr>
          <p:nvPr/>
        </p:nvGraphicFramePr>
        <p:xfrm>
          <a:off x="3095626" y="635000"/>
          <a:ext cx="3133725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9" name="Equation" r:id="rId30" imgW="2057400" imgH="291960" progId="Equation.3">
                  <p:embed/>
                </p:oleObj>
              </mc:Choice>
              <mc:Fallback>
                <p:oleObj name="Equation" r:id="rId30" imgW="2057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6" y="635000"/>
                        <a:ext cx="3133725" cy="3704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518" name="Object 46"/>
          <p:cNvGraphicFramePr>
            <a:graphicFrameLocks noChangeAspect="1"/>
          </p:cNvGraphicFramePr>
          <p:nvPr/>
        </p:nvGraphicFramePr>
        <p:xfrm>
          <a:off x="3095626" y="1090083"/>
          <a:ext cx="3152775" cy="37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0" name="Equation" r:id="rId32" imgW="2070000" imgH="291960" progId="Equation.3">
                  <p:embed/>
                </p:oleObj>
              </mc:Choice>
              <mc:Fallback>
                <p:oleObj name="Equation" r:id="rId32" imgW="2070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6" y="1090083"/>
                        <a:ext cx="3152775" cy="3704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76E9-5E37-49A2-848E-88EBB0F11C8E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44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3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3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3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7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7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7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7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83" grpId="0" animBg="1"/>
      <p:bldP spid="87348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A091F3-1474-5A46-8078-7EA23898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108294"/>
            <a:ext cx="4382814" cy="3652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6620" y="3582276"/>
            <a:ext cx="285750" cy="254000"/>
          </a:xfrm>
          <a:prstGeom prst="rect">
            <a:avLst/>
          </a:prstGeom>
          <a:noFill/>
          <a:ln w="57150">
            <a:solidFill>
              <a:srgbClr val="8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95105" y="1622538"/>
            <a:ext cx="263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Depth </a:t>
            </a:r>
            <a:r>
              <a:rPr lang="en-US" sz="2400" dirty="0"/>
              <a:t>discontinuity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3FFA4B-E24E-754D-8BDD-79047E67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55794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Closeup of edges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E509C6-471D-1546-9C42-741F520C8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9" t="67617" r="36616" b="25908"/>
          <a:stretch/>
        </p:blipFill>
        <p:spPr>
          <a:xfrm>
            <a:off x="5557344" y="2180896"/>
            <a:ext cx="2345122" cy="1876097"/>
          </a:xfrm>
          <a:prstGeom prst="rect">
            <a:avLst/>
          </a:prstGeom>
          <a:ln w="57150">
            <a:solidFill>
              <a:srgbClr val="850000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F5169D-2386-2C47-B04A-1B8ECC486A13}"/>
              </a:ext>
            </a:extLst>
          </p:cNvPr>
          <p:cNvCxnSpPr>
            <a:cxnSpLocks/>
          </p:cNvCxnSpPr>
          <p:nvPr/>
        </p:nvCxnSpPr>
        <p:spPr>
          <a:xfrm flipV="1">
            <a:off x="2916621" y="2180900"/>
            <a:ext cx="2640724" cy="1401379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7325F7-F4D5-D742-A480-A29B74441044}"/>
              </a:ext>
            </a:extLst>
          </p:cNvPr>
          <p:cNvCxnSpPr>
            <a:cxnSpLocks/>
          </p:cNvCxnSpPr>
          <p:nvPr/>
        </p:nvCxnSpPr>
        <p:spPr>
          <a:xfrm>
            <a:off x="3202371" y="3836278"/>
            <a:ext cx="2354974" cy="220718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046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3500"/>
            <a:ext cx="8382000" cy="952500"/>
          </a:xfrm>
        </p:spPr>
        <p:txBody>
          <a:bodyPr/>
          <a:lstStyle/>
          <a:p>
            <a:r>
              <a:rPr lang="en-US" sz="3600"/>
              <a:t>Applications of Image Pyramids</a:t>
            </a:r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70000"/>
            <a:ext cx="77724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Coarse-to-Fine strategies for computational efficiency.</a:t>
            </a:r>
          </a:p>
          <a:p>
            <a:pPr>
              <a:lnSpc>
                <a:spcPct val="90000"/>
              </a:lnSpc>
            </a:pPr>
            <a:r>
              <a:rPr lang="en-US" sz="2400"/>
              <a:t>Search for correspondence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look at coarse scales, then refine with finer scales</a:t>
            </a:r>
          </a:p>
          <a:p>
            <a:pPr>
              <a:lnSpc>
                <a:spcPct val="90000"/>
              </a:lnSpc>
            </a:pPr>
            <a:r>
              <a:rPr lang="en-US" sz="2400"/>
              <a:t>Edge tracking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good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edge at a fine scale has parents at a coarser scale</a:t>
            </a:r>
          </a:p>
          <a:p>
            <a:pPr>
              <a:lnSpc>
                <a:spcPct val="90000"/>
              </a:lnSpc>
            </a:pPr>
            <a:r>
              <a:rPr lang="en-US" sz="2400"/>
              <a:t>Control of detail and computational cost in matching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finding stripes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very important in texture representation</a:t>
            </a:r>
          </a:p>
          <a:p>
            <a:pPr>
              <a:lnSpc>
                <a:spcPct val="90000"/>
              </a:lnSpc>
            </a:pPr>
            <a:r>
              <a:rPr lang="en-US" sz="2400"/>
              <a:t>Image Blending and Mosaicing </a:t>
            </a:r>
          </a:p>
          <a:p>
            <a:pPr>
              <a:lnSpc>
                <a:spcPct val="90000"/>
              </a:lnSpc>
            </a:pPr>
            <a:r>
              <a:rPr lang="en-US" sz="2400"/>
              <a:t>Data compression (laplacian pyramid)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09600" y="825500"/>
            <a:ext cx="7848600" cy="63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476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9144000" cy="5196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414"/>
            <a:ext cx="882321" cy="19030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33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08E68EED-7FAE-4641-89F0-6030151BE422}" type="slidenum">
              <a:rPr lang="en-US"/>
              <a:pPr/>
              <a:t>112</a:t>
            </a:fld>
            <a:endParaRPr lang="en-US"/>
          </a:p>
        </p:txBody>
      </p:sp>
      <p:sp>
        <p:nvSpPr>
          <p:cNvPr id="1136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27000"/>
            <a:ext cx="6858000" cy="635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Now: Fitting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079500"/>
            <a:ext cx="6858000" cy="3771636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</a:rPr>
              <a:t>Want to associate a model with observed features</a:t>
            </a:r>
          </a:p>
        </p:txBody>
      </p:sp>
      <p:pic>
        <p:nvPicPr>
          <p:cNvPr id="1136644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9" y="1651000"/>
            <a:ext cx="1201208" cy="12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45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09" y="1651000"/>
            <a:ext cx="1201208" cy="12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46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651000"/>
            <a:ext cx="1201208" cy="12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882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8"/>
          <a:stretch>
            <a:fillRect/>
          </a:stretch>
        </p:blipFill>
        <p:spPr bwMode="auto">
          <a:xfrm>
            <a:off x="5143500" y="1587500"/>
            <a:ext cx="2603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883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8"/>
          <a:stretch>
            <a:fillRect/>
          </a:stretch>
        </p:blipFill>
        <p:spPr bwMode="auto">
          <a:xfrm>
            <a:off x="1206500" y="3238500"/>
            <a:ext cx="1841500" cy="139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88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1381" r="50000" b="63628"/>
          <a:stretch>
            <a:fillRect/>
          </a:stretch>
        </p:blipFill>
        <p:spPr bwMode="auto">
          <a:xfrm>
            <a:off x="3302000" y="3238500"/>
            <a:ext cx="4572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885" name="Text Box 29"/>
          <p:cNvSpPr txBox="1">
            <a:spLocks noChangeArrowheads="1"/>
          </p:cNvSpPr>
          <p:nvPr/>
        </p:nvSpPr>
        <p:spPr bwMode="auto">
          <a:xfrm>
            <a:off x="5778500" y="4572000"/>
            <a:ext cx="2603500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33">
                <a:solidFill>
                  <a:srgbClr val="000000"/>
                </a:solidFill>
              </a:rPr>
              <a:t>[Fig from Marszalek &amp; Schmid, 2007]</a:t>
            </a:r>
          </a:p>
        </p:txBody>
      </p:sp>
      <p:sp>
        <p:nvSpPr>
          <p:cNvPr id="1136651" name="Text Box 33"/>
          <p:cNvSpPr txBox="1">
            <a:spLocks noChangeArrowheads="1"/>
          </p:cNvSpPr>
          <p:nvPr/>
        </p:nvSpPr>
        <p:spPr bwMode="auto">
          <a:xfrm>
            <a:off x="4685771" y="6888428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652" name="Text Box 35"/>
          <p:cNvSpPr txBox="1">
            <a:spLocks noChangeArrowheads="1"/>
          </p:cNvSpPr>
          <p:nvPr/>
        </p:nvSpPr>
        <p:spPr bwMode="auto">
          <a:xfrm>
            <a:off x="-3188229" y="225292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tr-TR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4826000"/>
            <a:ext cx="6985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en-US" sz="1667">
                <a:solidFill>
                  <a:srgbClr val="000000"/>
                </a:solidFill>
              </a:rPr>
              <a:t>For example, the model could be a line, a circle, or an arbitrary shape.</a:t>
            </a:r>
          </a:p>
        </p:txBody>
      </p:sp>
      <p:sp>
        <p:nvSpPr>
          <p:cNvPr id="1136654" name="TextBox 13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6545948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85" grpId="0"/>
      <p:bldP spid="1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4192A9B9-172A-7740-8CDB-FBE913B70ACB}" type="slidenum">
              <a:rPr lang="en-US"/>
              <a:pPr/>
              <a:t>113</a:t>
            </a:fld>
            <a:endParaRPr lang="en-US"/>
          </a:p>
        </p:txBody>
      </p:sp>
      <p:sp>
        <p:nvSpPr>
          <p:cNvPr id="1140738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68580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Example: Line fitting</a:t>
            </a:r>
          </a:p>
        </p:txBody>
      </p:sp>
      <p:sp>
        <p:nvSpPr>
          <p:cNvPr id="1140739" name="Content Placeholder 2"/>
          <p:cNvSpPr>
            <a:spLocks noGrp="1"/>
          </p:cNvSpPr>
          <p:nvPr>
            <p:ph idx="4294967295"/>
          </p:nvPr>
        </p:nvSpPr>
        <p:spPr>
          <a:xfrm>
            <a:off x="1133740" y="1001448"/>
            <a:ext cx="6858000" cy="508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000">
                <a:latin typeface="Arial" charset="0"/>
              </a:rPr>
              <a:t>Why fit lines?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latin typeface="Arial" charset="0"/>
              </a:rPr>
              <a:t>	Many objects characterized by presence of straight lines</a:t>
            </a:r>
          </a:p>
        </p:txBody>
      </p:sp>
      <p:pic>
        <p:nvPicPr>
          <p:cNvPr id="1140740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48" y="1822979"/>
            <a:ext cx="2238375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255448" y="3600979"/>
            <a:ext cx="1968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699948" y="3346979"/>
            <a:ext cx="1460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795860" y="2933568"/>
            <a:ext cx="698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2240360" y="2997068"/>
            <a:ext cx="698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890448" y="3981979"/>
            <a:ext cx="7620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206500" y="4956969"/>
            <a:ext cx="7175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Wait, why aren</a:t>
            </a:r>
            <a:r>
              <a:rPr lang="ja-JP" altLang="en-US" sz="2000">
                <a:solidFill>
                  <a:srgbClr val="000000"/>
                </a:solidFill>
              </a:rPr>
              <a:t>’</a:t>
            </a:r>
            <a:r>
              <a:rPr lang="en-US" sz="2000">
                <a:solidFill>
                  <a:srgbClr val="000000"/>
                </a:solidFill>
              </a:rPr>
              <a:t>t we done just by running edge detection?</a:t>
            </a:r>
          </a:p>
        </p:txBody>
      </p:sp>
      <p:pic>
        <p:nvPicPr>
          <p:cNvPr id="1140747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48" y="2267479"/>
            <a:ext cx="187192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3985948" y="2584979"/>
            <a:ext cx="825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112949" y="2330979"/>
            <a:ext cx="593989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4176448" y="2902479"/>
            <a:ext cx="5080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1140751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49" y="2013479"/>
            <a:ext cx="2235729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rot="16200000" flipV="1">
            <a:off x="6145610" y="3474640"/>
            <a:ext cx="952500" cy="18917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 rot="5400000" flipH="1" flipV="1">
            <a:off x="5318787" y="2901818"/>
            <a:ext cx="1333500" cy="6998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6525948" y="3092979"/>
            <a:ext cx="5715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140755" name="TextBox 19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8628197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9342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E5DE9CE7-FCC4-9C4B-9CA8-0B2C7C98F276}" type="slidenum">
              <a:rPr lang="en-US"/>
              <a:pPr/>
              <a:t>114</a:t>
            </a:fld>
            <a:endParaRPr lang="en-US"/>
          </a:p>
        </p:txBody>
      </p:sp>
      <p:pic>
        <p:nvPicPr>
          <p:cNvPr id="1142786" name="Picture 6" descr="tower_e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2303"/>
            <a:ext cx="3090333" cy="411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2400" y="1073910"/>
            <a:ext cx="4952999" cy="365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3138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+mn-cs"/>
              </a:rPr>
              <a:t>Extra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+mn-cs"/>
              </a:rPr>
              <a:t> edge points (clutter), multiple models:</a:t>
            </a:r>
          </a:p>
          <a:p>
            <a:pPr marL="574123" lvl="1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/>
            </a:pPr>
            <a:r>
              <a:rPr lang="en-US" sz="1667" dirty="0">
                <a:solidFill>
                  <a:srgbClr val="C00000"/>
                </a:solidFill>
                <a:latin typeface="Arial"/>
                <a:cs typeface="+mn-cs"/>
              </a:rPr>
              <a:t>which points go with which line, if any?</a:t>
            </a:r>
          </a:p>
          <a:p>
            <a:pPr marL="193138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+mn-cs"/>
              </a:rPr>
              <a:t>Only some parts of each line detected, and some parts are 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+mn-cs"/>
              </a:rPr>
              <a:t>missing:</a:t>
            </a:r>
            <a:endParaRPr lang="en-US" sz="20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574123" lvl="1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/>
            </a:pPr>
            <a:r>
              <a:rPr lang="en-US" sz="1667" dirty="0">
                <a:solidFill>
                  <a:srgbClr val="C00000"/>
                </a:solidFill>
                <a:latin typeface="Arial"/>
                <a:cs typeface="+mn-cs"/>
              </a:rPr>
              <a:t>how to find a line that bridges missing evidence?</a:t>
            </a:r>
          </a:p>
          <a:p>
            <a:pPr marL="193138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+mn-cs"/>
              </a:rPr>
              <a:t>Noise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+mn-cs"/>
              </a:rPr>
              <a:t> in measured edge points, orientations:</a:t>
            </a:r>
          </a:p>
          <a:p>
            <a:pPr marL="574123" lvl="1" indent="-193138" fontAlgn="auto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/>
            </a:pPr>
            <a:r>
              <a:rPr lang="en-US" sz="1667" dirty="0">
                <a:solidFill>
                  <a:srgbClr val="C00000"/>
                </a:solidFill>
                <a:latin typeface="Arial"/>
                <a:cs typeface="+mn-cs"/>
              </a:rPr>
              <a:t>how to detect true underlying parameters?</a:t>
            </a:r>
          </a:p>
          <a:p>
            <a:pPr marL="193138" indent="-193138" fontAlgn="auto"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142788" name="Title 1"/>
          <p:cNvSpPr txBox="1">
            <a:spLocks/>
          </p:cNvSpPr>
          <p:nvPr/>
        </p:nvSpPr>
        <p:spPr bwMode="auto">
          <a:xfrm>
            <a:off x="571500" y="63500"/>
            <a:ext cx="6858000" cy="68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3333">
                <a:solidFill>
                  <a:srgbClr val="C00000"/>
                </a:solidFill>
              </a:rPr>
              <a:t>Difficulty of line fitting</a:t>
            </a:r>
          </a:p>
        </p:txBody>
      </p:sp>
      <p:grpSp>
        <p:nvGrpSpPr>
          <p:cNvPr id="1142789" name="Group 5"/>
          <p:cNvGrpSpPr>
            <a:grpSpLocks noChangeAspect="1"/>
          </p:cNvGrpSpPr>
          <p:nvPr/>
        </p:nvGrpSpPr>
        <p:grpSpPr bwMode="auto">
          <a:xfrm>
            <a:off x="6610615" y="149490"/>
            <a:ext cx="1542521" cy="940593"/>
            <a:chOff x="96" y="1104"/>
            <a:chExt cx="5040" cy="3072"/>
          </a:xfrm>
        </p:grpSpPr>
        <p:sp>
          <p:nvSpPr>
            <p:cNvPr id="1142790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1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2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3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4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5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6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7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8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9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0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1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2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3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4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5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6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7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2808" name="TextBox 31"/>
          <p:cNvSpPr txBox="1">
            <a:spLocks noChangeArrowheads="1"/>
          </p:cNvSpPr>
          <p:nvPr/>
        </p:nvSpPr>
        <p:spPr bwMode="auto">
          <a:xfrm>
            <a:off x="6157119" y="5443066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 dirty="0"/>
              <a:t>Kristen </a:t>
            </a:r>
            <a:r>
              <a:rPr lang="en-US" sz="1167" dirty="0" err="1"/>
              <a:t>Grauman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1264603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97D97161-04B7-F046-883B-2BAA4CDF7601}" type="slidenum">
              <a:rPr lang="en-US"/>
              <a:pPr/>
              <a:t>115</a:t>
            </a:fld>
            <a:endParaRPr lang="en-US"/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3740" y="0"/>
            <a:ext cx="6858000" cy="952500"/>
          </a:xfrm>
        </p:spPr>
        <p:txBody>
          <a:bodyPr/>
          <a:lstStyle/>
          <a:p>
            <a:pPr eaLnBrk="1" hangingPunct="1"/>
            <a:r>
              <a:rPr lang="en-US" sz="2500">
                <a:latin typeface="Arial" charset="0"/>
              </a:rPr>
              <a:t>Fitting lines: Hough transform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00099"/>
            <a:ext cx="6629399" cy="4521995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Given points that belong to a line, what is the line?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How many lines are there?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Which points belong to which lines?</a:t>
            </a:r>
          </a:p>
          <a:p>
            <a:pPr eaLnBrk="1" hangingPunct="1"/>
            <a:endParaRPr lang="en-US" sz="1000" dirty="0">
              <a:latin typeface="Arial" charset="0"/>
            </a:endParaRPr>
          </a:p>
          <a:p>
            <a:pPr eaLnBrk="1" hangingPunct="1"/>
            <a:r>
              <a:rPr lang="en-US" sz="2000" b="1" dirty="0">
                <a:latin typeface="Arial" charset="0"/>
              </a:rPr>
              <a:t>Hough Transform </a:t>
            </a:r>
            <a:r>
              <a:rPr lang="en-US" sz="2000" dirty="0">
                <a:latin typeface="Arial" charset="0"/>
              </a:rPr>
              <a:t>is a voting technique that can be used to answer all of these questions.</a:t>
            </a:r>
          </a:p>
          <a:p>
            <a:pPr lvl="1" eaLnBrk="1" hangingPunct="1">
              <a:buFontTx/>
              <a:buNone/>
            </a:pPr>
            <a:r>
              <a:rPr lang="en-US" sz="2000" u="sng" dirty="0">
                <a:latin typeface="Arial" charset="0"/>
              </a:rPr>
              <a:t>Main idea</a:t>
            </a:r>
            <a:r>
              <a:rPr lang="en-US" sz="2000" dirty="0">
                <a:latin typeface="Arial" charset="0"/>
              </a:rPr>
              <a:t>: 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</a:rPr>
              <a:t>1.  Record vote for each possible line on which each edge point lies.</a:t>
            </a: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</a:rPr>
              <a:t>2.  Look for lines that get many votes</a:t>
            </a:r>
            <a:r>
              <a:rPr lang="en-US" sz="1667" dirty="0">
                <a:latin typeface="Arial" charset="0"/>
              </a:rPr>
              <a:t>.</a:t>
            </a:r>
          </a:p>
        </p:txBody>
      </p:sp>
      <p:pic>
        <p:nvPicPr>
          <p:cNvPr id="1146884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73" y="1833034"/>
            <a:ext cx="1490927" cy="149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885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73" y="266700"/>
            <a:ext cx="1490927" cy="149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886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73" y="3431117"/>
            <a:ext cx="1490927" cy="149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887" name="TextBox 6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9319342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889000"/>
            <a:ext cx="8242300" cy="4216136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333" dirty="0"/>
              <a:t>An early type of voting scheme</a:t>
            </a:r>
          </a:p>
          <a:p>
            <a:pPr lvl="1"/>
            <a:r>
              <a:rPr lang="en-US" sz="2000" dirty="0"/>
              <a:t>Discretize </a:t>
            </a:r>
            <a:r>
              <a:rPr lang="en-US" sz="2000" i="1" dirty="0"/>
              <a:t>parameter space </a:t>
            </a:r>
            <a:r>
              <a:rPr lang="en-US" sz="2000" dirty="0"/>
              <a:t>into bins</a:t>
            </a:r>
          </a:p>
          <a:p>
            <a:pPr lvl="1"/>
            <a:r>
              <a:rPr lang="en-US" sz="2000" dirty="0"/>
              <a:t>For each feature point in the image, put a vote in every bin in the parameter space that could have generated this point</a:t>
            </a:r>
          </a:p>
          <a:p>
            <a:pPr lvl="1"/>
            <a:r>
              <a:rPr lang="en-US" sz="2000" dirty="0"/>
              <a:t>Find bins that have the most votes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09600" y="5107272"/>
            <a:ext cx="704479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en-US" sz="1500" dirty="0"/>
              <a:t>P.V.C. Hough, </a:t>
            </a:r>
            <a:r>
              <a:rPr lang="en-US" sz="1500" i="1" dirty="0"/>
              <a:t>Machine Analysis of Bubble Chamber Pictures,</a:t>
            </a:r>
            <a:r>
              <a:rPr lang="en-US" sz="1500" dirty="0"/>
              <a:t> Proc. Int. Conf. High Energy Accelerators and Instrumentation, 1959 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841500" y="2984500"/>
            <a:ext cx="2095500" cy="1587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4318000" y="3556000"/>
            <a:ext cx="698500" cy="5080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21351" name="Group 39"/>
          <p:cNvGraphicFramePr>
            <a:graphicFrameLocks noGrp="1"/>
          </p:cNvGraphicFramePr>
          <p:nvPr>
            <p:ph sz="half" idx="4294967295"/>
          </p:nvPr>
        </p:nvGraphicFramePr>
        <p:xfrm>
          <a:off x="5397500" y="2984500"/>
          <a:ext cx="1968500" cy="1651000"/>
        </p:xfrm>
        <a:graphic>
          <a:graphicData uri="http://schemas.openxmlformats.org/drawingml/2006/table">
            <a:tbl>
              <a:tblPr/>
              <a:tblGrid>
                <a:gridCol w="39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23" name="Oval 41"/>
          <p:cNvSpPr>
            <a:spLocks noChangeArrowheads="1"/>
          </p:cNvSpPr>
          <p:nvPr/>
        </p:nvSpPr>
        <p:spPr bwMode="auto">
          <a:xfrm>
            <a:off x="2349500" y="41910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4" name="Oval 42"/>
          <p:cNvSpPr>
            <a:spLocks noChangeArrowheads="1"/>
          </p:cNvSpPr>
          <p:nvPr/>
        </p:nvSpPr>
        <p:spPr bwMode="auto">
          <a:xfrm>
            <a:off x="2540000" y="40005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Oval 43"/>
          <p:cNvSpPr>
            <a:spLocks noChangeArrowheads="1"/>
          </p:cNvSpPr>
          <p:nvPr/>
        </p:nvSpPr>
        <p:spPr bwMode="auto">
          <a:xfrm>
            <a:off x="2794000" y="38100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6" name="Oval 44"/>
          <p:cNvSpPr>
            <a:spLocks noChangeArrowheads="1"/>
          </p:cNvSpPr>
          <p:nvPr/>
        </p:nvSpPr>
        <p:spPr bwMode="auto">
          <a:xfrm>
            <a:off x="2984500" y="36195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Oval 45"/>
          <p:cNvSpPr>
            <a:spLocks noChangeArrowheads="1"/>
          </p:cNvSpPr>
          <p:nvPr/>
        </p:nvSpPr>
        <p:spPr bwMode="auto">
          <a:xfrm>
            <a:off x="3175000" y="34925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Oval 46"/>
          <p:cNvSpPr>
            <a:spLocks noChangeArrowheads="1"/>
          </p:cNvSpPr>
          <p:nvPr/>
        </p:nvSpPr>
        <p:spPr bwMode="auto">
          <a:xfrm>
            <a:off x="3365500" y="3302000"/>
            <a:ext cx="63500" cy="635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Text Box 47"/>
          <p:cNvSpPr txBox="1">
            <a:spLocks noChangeArrowheads="1"/>
          </p:cNvSpPr>
          <p:nvPr/>
        </p:nvSpPr>
        <p:spPr bwMode="auto">
          <a:xfrm>
            <a:off x="2213240" y="4558771"/>
            <a:ext cx="1407758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67"/>
              <a:t>Image space</a:t>
            </a:r>
          </a:p>
        </p:txBody>
      </p:sp>
      <p:sp>
        <p:nvSpPr>
          <p:cNvPr id="16430" name="Text Box 48"/>
          <p:cNvSpPr txBox="1">
            <a:spLocks noChangeArrowheads="1"/>
          </p:cNvSpPr>
          <p:nvPr/>
        </p:nvSpPr>
        <p:spPr bwMode="auto">
          <a:xfrm>
            <a:off x="5207000" y="4622271"/>
            <a:ext cx="2473754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67"/>
              <a:t>Hough parameter space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381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985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69FE30AE-254E-D24B-B895-B60995880D62}" type="slidenum">
              <a:rPr lang="en-US"/>
              <a:pPr/>
              <a:t>117</a:t>
            </a:fld>
            <a:endParaRPr lang="en-US"/>
          </a:p>
        </p:txBody>
      </p:sp>
      <p:sp>
        <p:nvSpPr>
          <p:cNvPr id="11489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2667" dirty="0">
                <a:latin typeface="Arial" charset="0"/>
              </a:rPr>
              <a:t>Finding lines in an image: Hough space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16000" y="3238500"/>
            <a:ext cx="7620000" cy="19685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Arial" charset="0"/>
              </a:rPr>
              <a:t>Connection between image (</a:t>
            </a:r>
            <a:r>
              <a:rPr lang="en-US" sz="2000" dirty="0" err="1">
                <a:latin typeface="Arial" charset="0"/>
              </a:rPr>
              <a:t>x,y</a:t>
            </a:r>
            <a:r>
              <a:rPr lang="en-US" sz="2000" dirty="0">
                <a:latin typeface="Arial" charset="0"/>
              </a:rPr>
              <a:t>) and Hough (</a:t>
            </a:r>
            <a:r>
              <a:rPr lang="en-US" sz="2000" dirty="0" err="1">
                <a:latin typeface="Arial" charset="0"/>
              </a:rPr>
              <a:t>m,b</a:t>
            </a:r>
            <a:r>
              <a:rPr lang="en-US" sz="2000" dirty="0">
                <a:latin typeface="Arial" charset="0"/>
              </a:rPr>
              <a:t>) spaces</a:t>
            </a:r>
            <a:endParaRPr lang="en-US" sz="2333" dirty="0">
              <a:latin typeface="Arial" charset="0"/>
            </a:endParaRPr>
          </a:p>
          <a:p>
            <a:pPr marL="0" lvl="1" indent="0"/>
            <a:r>
              <a:rPr lang="en-US" sz="2000" dirty="0">
                <a:latin typeface="Arial" charset="0"/>
              </a:rPr>
              <a:t>   A line in the image corresponds to a point in Hough space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To go from image space to Hough space:</a:t>
            </a:r>
          </a:p>
          <a:p>
            <a:pPr lvl="2" eaLnBrk="1" hangingPunct="1"/>
            <a:r>
              <a:rPr lang="en-US" sz="1333" dirty="0">
                <a:latin typeface="Arial" charset="0"/>
              </a:rPr>
              <a:t>given a set of points (</a:t>
            </a:r>
            <a:r>
              <a:rPr lang="en-US" sz="1333" dirty="0" err="1">
                <a:latin typeface="Arial" charset="0"/>
              </a:rPr>
              <a:t>x,y</a:t>
            </a:r>
            <a:r>
              <a:rPr lang="en-US" sz="1333" dirty="0">
                <a:latin typeface="Arial" charset="0"/>
              </a:rPr>
              <a:t>), find all (</a:t>
            </a:r>
            <a:r>
              <a:rPr lang="en-US" sz="1333" dirty="0" err="1">
                <a:latin typeface="Arial" charset="0"/>
              </a:rPr>
              <a:t>m,b</a:t>
            </a:r>
            <a:r>
              <a:rPr lang="en-US" sz="1333" dirty="0">
                <a:latin typeface="Arial" charset="0"/>
              </a:rPr>
              <a:t>) such that y = mx + b</a:t>
            </a:r>
          </a:p>
        </p:txBody>
      </p:sp>
      <p:sp>
        <p:nvSpPr>
          <p:cNvPr id="1148932" name="Line 4"/>
          <p:cNvSpPr>
            <a:spLocks noChangeShapeType="1"/>
          </p:cNvSpPr>
          <p:nvPr/>
        </p:nvSpPr>
        <p:spPr bwMode="auto">
          <a:xfrm flipV="1">
            <a:off x="1841500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8933" name="Line 5"/>
          <p:cNvSpPr>
            <a:spLocks noChangeShapeType="1"/>
          </p:cNvSpPr>
          <p:nvPr/>
        </p:nvSpPr>
        <p:spPr bwMode="auto">
          <a:xfrm>
            <a:off x="1841500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8934" name="Text Box 6"/>
          <p:cNvSpPr txBox="1">
            <a:spLocks noChangeArrowheads="1"/>
          </p:cNvSpPr>
          <p:nvPr/>
        </p:nvSpPr>
        <p:spPr bwMode="auto">
          <a:xfrm>
            <a:off x="3365500" y="2540000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48935" name="Text Box 7"/>
          <p:cNvSpPr txBox="1">
            <a:spLocks noChangeArrowheads="1"/>
          </p:cNvSpPr>
          <p:nvPr/>
        </p:nvSpPr>
        <p:spPr bwMode="auto">
          <a:xfrm>
            <a:off x="1561042" y="928687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48936" name="Line 8"/>
          <p:cNvSpPr>
            <a:spLocks noChangeShapeType="1"/>
          </p:cNvSpPr>
          <p:nvPr/>
        </p:nvSpPr>
        <p:spPr bwMode="auto">
          <a:xfrm flipV="1">
            <a:off x="2159000" y="1651000"/>
            <a:ext cx="1206500" cy="444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48937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65" y="1463146"/>
            <a:ext cx="1295135" cy="1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8938" name="Line 10"/>
          <p:cNvSpPr>
            <a:spLocks noChangeShapeType="1"/>
          </p:cNvSpPr>
          <p:nvPr/>
        </p:nvSpPr>
        <p:spPr bwMode="auto">
          <a:xfrm flipV="1">
            <a:off x="5307542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8939" name="Line 11"/>
          <p:cNvSpPr>
            <a:spLocks noChangeShapeType="1"/>
          </p:cNvSpPr>
          <p:nvPr/>
        </p:nvSpPr>
        <p:spPr bwMode="auto">
          <a:xfrm>
            <a:off x="5307542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8940" name="Text Box 12"/>
          <p:cNvSpPr txBox="1">
            <a:spLocks noChangeArrowheads="1"/>
          </p:cNvSpPr>
          <p:nvPr/>
        </p:nvSpPr>
        <p:spPr bwMode="auto">
          <a:xfrm>
            <a:off x="6831542" y="2540000"/>
            <a:ext cx="3626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48941" name="Text Box 13"/>
          <p:cNvSpPr txBox="1">
            <a:spLocks noChangeArrowheads="1"/>
          </p:cNvSpPr>
          <p:nvPr/>
        </p:nvSpPr>
        <p:spPr bwMode="auto">
          <a:xfrm>
            <a:off x="5016500" y="928687"/>
            <a:ext cx="3032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48942" name="Oval 14"/>
          <p:cNvSpPr>
            <a:spLocks noChangeArrowheads="1"/>
          </p:cNvSpPr>
          <p:nvPr/>
        </p:nvSpPr>
        <p:spPr bwMode="auto">
          <a:xfrm>
            <a:off x="5524500" y="21590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48943" name="Text Box 15"/>
          <p:cNvSpPr txBox="1">
            <a:spLocks noChangeArrowheads="1"/>
          </p:cNvSpPr>
          <p:nvPr/>
        </p:nvSpPr>
        <p:spPr bwMode="auto">
          <a:xfrm>
            <a:off x="5350054" y="2526771"/>
            <a:ext cx="441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 dirty="0">
                <a:solidFill>
                  <a:srgbClr val="000000"/>
                </a:solidFill>
              </a:rPr>
              <a:t>m</a:t>
            </a:r>
            <a:r>
              <a:rPr lang="en-US" sz="1667" i="1" baseline="-250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8944" name="Text Box 16"/>
          <p:cNvSpPr txBox="1">
            <a:spLocks noChangeArrowheads="1"/>
          </p:cNvSpPr>
          <p:nvPr/>
        </p:nvSpPr>
        <p:spPr bwMode="auto">
          <a:xfrm>
            <a:off x="4945062" y="2008187"/>
            <a:ext cx="38183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>
                <a:solidFill>
                  <a:srgbClr val="000000"/>
                </a:solidFill>
              </a:rPr>
              <a:t>b</a:t>
            </a:r>
            <a:r>
              <a:rPr lang="en-US" sz="1667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8945" name="Text Box 17"/>
          <p:cNvSpPr txBox="1">
            <a:spLocks noChangeArrowheads="1"/>
          </p:cNvSpPr>
          <p:nvPr/>
        </p:nvSpPr>
        <p:spPr bwMode="auto">
          <a:xfrm>
            <a:off x="1968500" y="279400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48946" name="Text Box 18"/>
          <p:cNvSpPr txBox="1">
            <a:spLocks noChangeArrowheads="1"/>
          </p:cNvSpPr>
          <p:nvPr/>
        </p:nvSpPr>
        <p:spPr bwMode="auto">
          <a:xfrm>
            <a:off x="4857750" y="2794000"/>
            <a:ext cx="31037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Hough (parameter) space</a:t>
            </a:r>
          </a:p>
        </p:txBody>
      </p:sp>
      <p:sp>
        <p:nvSpPr>
          <p:cNvPr id="1148947" name="Line 19"/>
          <p:cNvSpPr>
            <a:spLocks noChangeShapeType="1"/>
          </p:cNvSpPr>
          <p:nvPr/>
        </p:nvSpPr>
        <p:spPr bwMode="auto">
          <a:xfrm>
            <a:off x="3937000" y="1841500"/>
            <a:ext cx="762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8948" name="TextBox 21"/>
          <p:cNvSpPr txBox="1">
            <a:spLocks noChangeArrowheads="1"/>
          </p:cNvSpPr>
          <p:nvPr/>
        </p:nvSpPr>
        <p:spPr bwMode="auto">
          <a:xfrm>
            <a:off x="6096000" y="5484813"/>
            <a:ext cx="1905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000">
                <a:solidFill>
                  <a:srgbClr val="000000"/>
                </a:solidFill>
              </a:rPr>
              <a:t>Slide credit: Steve Seitz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7AC784-8482-B343-A6AB-B26E7DBE99D9}"/>
                  </a:ext>
                </a:extLst>
              </p14:cNvPr>
              <p14:cNvContentPartPr/>
              <p14:nvPr/>
            </p14:nvContentPartPr>
            <p14:xfrm>
              <a:off x="7628097" y="275843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7AC784-8482-B343-A6AB-B26E7DBE99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9457" y="27494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6478F8-11D6-A14E-B87B-83B48B6EC2B1}"/>
                  </a:ext>
                </a:extLst>
              </p14:cNvPr>
              <p14:cNvContentPartPr/>
              <p14:nvPr/>
            </p14:nvContentPartPr>
            <p14:xfrm>
              <a:off x="5565297" y="231275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6478F8-11D6-A14E-B87B-83B48B6EC2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6657" y="23037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55D736-1B2E-EE42-9E68-2F29368AA2BC}"/>
                  </a:ext>
                </a:extLst>
              </p14:cNvPr>
              <p14:cNvContentPartPr/>
              <p14:nvPr/>
            </p14:nvContentPartPr>
            <p14:xfrm>
              <a:off x="5571057" y="2419314"/>
              <a:ext cx="1080" cy="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55D736-1B2E-EE42-9E68-2F29368AA2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2057" y="2410314"/>
                <a:ext cx="1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BA205D-4364-B840-9A1A-E02716173E2E}"/>
                  </a:ext>
                </a:extLst>
              </p14:cNvPr>
              <p14:cNvContentPartPr/>
              <p14:nvPr/>
            </p14:nvContentPartPr>
            <p14:xfrm>
              <a:off x="5568897" y="251291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BA205D-4364-B840-9A1A-E02716173E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0257" y="25042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29A1EE-0D40-4448-9FB2-6193DFEC5BE2}"/>
                  </a:ext>
                </a:extLst>
              </p14:cNvPr>
              <p14:cNvContentPartPr/>
              <p14:nvPr/>
            </p14:nvContentPartPr>
            <p14:xfrm>
              <a:off x="5326617" y="2177034"/>
              <a:ext cx="11160" cy="1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29A1EE-0D40-4448-9FB2-6193DFEC5B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7977" y="2168034"/>
                <a:ext cx="288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7D17B6-E773-BA44-9B83-FD7DBD88302A}"/>
                  </a:ext>
                </a:extLst>
              </p14:cNvPr>
              <p14:cNvContentPartPr/>
              <p14:nvPr/>
            </p14:nvContentPartPr>
            <p14:xfrm>
              <a:off x="5445417" y="2181714"/>
              <a:ext cx="5760" cy="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7D17B6-E773-BA44-9B83-FD7DBD8830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6417" y="2173074"/>
                <a:ext cx="234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E85641-B36E-6949-9466-C38238F74A72}"/>
                  </a:ext>
                </a:extLst>
              </p14:cNvPr>
              <p14:cNvContentPartPr/>
              <p14:nvPr/>
            </p14:nvContentPartPr>
            <p14:xfrm>
              <a:off x="5488257" y="218351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E85641-B36E-6949-9466-C38238F74A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9617" y="21745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0C597F-6363-1F46-88BD-E42D9027CDDB}"/>
                  </a:ext>
                </a:extLst>
              </p14:cNvPr>
              <p14:cNvContentPartPr/>
              <p14:nvPr/>
            </p14:nvContentPartPr>
            <p14:xfrm>
              <a:off x="3344817" y="1232034"/>
              <a:ext cx="518040" cy="1008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0C597F-6363-1F46-88BD-E42D9027CD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6177" y="1223394"/>
                <a:ext cx="53568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B516A1-4CDB-C740-91E2-25DA65B5A66F}"/>
                  </a:ext>
                </a:extLst>
              </p14:cNvPr>
              <p14:cNvContentPartPr/>
              <p14:nvPr/>
            </p14:nvContentPartPr>
            <p14:xfrm>
              <a:off x="3597177" y="976074"/>
              <a:ext cx="102960" cy="146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B516A1-4CDB-C740-91E2-25DA65B5A6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88537" y="967074"/>
                <a:ext cx="1206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E194BD-BF77-1240-ADF2-BD02893D49F1}"/>
                  </a:ext>
                </a:extLst>
              </p14:cNvPr>
              <p14:cNvContentPartPr/>
              <p14:nvPr/>
            </p14:nvContentPartPr>
            <p14:xfrm>
              <a:off x="3769977" y="945474"/>
              <a:ext cx="39600" cy="54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E194BD-BF77-1240-ADF2-BD02893D49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1058" y="936474"/>
                <a:ext cx="57081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B7ECA7C-18EA-A24B-965A-A2AFCEB9D33B}"/>
                  </a:ext>
                </a:extLst>
              </p14:cNvPr>
              <p14:cNvContentPartPr/>
              <p14:nvPr/>
            </p14:nvContentPartPr>
            <p14:xfrm>
              <a:off x="4383777" y="824514"/>
              <a:ext cx="94320" cy="230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B7ECA7C-18EA-A24B-965A-A2AFCEB9D3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777" y="815514"/>
                <a:ext cx="1119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9DA651B-38F0-D442-8FF3-FE644A4EEC89}"/>
                  </a:ext>
                </a:extLst>
              </p14:cNvPr>
              <p14:cNvContentPartPr/>
              <p14:nvPr/>
            </p14:nvContentPartPr>
            <p14:xfrm>
              <a:off x="4249497" y="882474"/>
              <a:ext cx="74880" cy="75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9DA651B-38F0-D442-8FF3-FE644A4EEC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0857" y="873474"/>
                <a:ext cx="92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9C5056-0482-4F4E-B85B-5ED265C799B2}"/>
                  </a:ext>
                </a:extLst>
              </p14:cNvPr>
              <p14:cNvContentPartPr/>
              <p14:nvPr/>
            </p14:nvContentPartPr>
            <p14:xfrm>
              <a:off x="4121337" y="858714"/>
              <a:ext cx="76680" cy="99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9C5056-0482-4F4E-B85B-5ED265C799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12656" y="849714"/>
                <a:ext cx="94403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B1ED31E-2017-AE44-AE39-65B1AFF6BA74}"/>
                  </a:ext>
                </a:extLst>
              </p14:cNvPr>
              <p14:cNvContentPartPr/>
              <p14:nvPr/>
            </p14:nvContentPartPr>
            <p14:xfrm>
              <a:off x="3883017" y="890394"/>
              <a:ext cx="165600" cy="157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B1ED31E-2017-AE44-AE39-65B1AFF6BA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74017" y="881754"/>
                <a:ext cx="183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80AE4DD-750F-0049-A5C0-7E78424B14B4}"/>
                  </a:ext>
                </a:extLst>
              </p14:cNvPr>
              <p14:cNvContentPartPr/>
              <p14:nvPr/>
            </p14:nvContentPartPr>
            <p14:xfrm>
              <a:off x="6094497" y="1749354"/>
              <a:ext cx="42480" cy="47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80AE4DD-750F-0049-A5C0-7E78424B14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5857" y="1740714"/>
                <a:ext cx="60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46D01D-B72D-F94B-88FF-2E3DFB5DAE57}"/>
                  </a:ext>
                </a:extLst>
              </p14:cNvPr>
              <p14:cNvContentPartPr/>
              <p14:nvPr/>
            </p14:nvContentPartPr>
            <p14:xfrm>
              <a:off x="6117897" y="1880394"/>
              <a:ext cx="5040" cy="3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46D01D-B72D-F94B-88FF-2E3DFB5DAE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09257" y="1871754"/>
                <a:ext cx="22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F7AB1EC-B304-674C-B3A3-9FC122C32C99}"/>
                  </a:ext>
                </a:extLst>
              </p14:cNvPr>
              <p14:cNvContentPartPr/>
              <p14:nvPr/>
            </p14:nvContentPartPr>
            <p14:xfrm>
              <a:off x="6111417" y="2031234"/>
              <a:ext cx="7560" cy="9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F7AB1EC-B304-674C-B3A3-9FC122C32C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02777" y="2022234"/>
                <a:ext cx="25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1C2F30F-C9AC-DD44-AB3E-538CBB4E3224}"/>
                  </a:ext>
                </a:extLst>
              </p14:cNvPr>
              <p14:cNvContentPartPr/>
              <p14:nvPr/>
            </p14:nvContentPartPr>
            <p14:xfrm>
              <a:off x="6113217" y="2186394"/>
              <a:ext cx="2520" cy="20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1C2F30F-C9AC-DD44-AB3E-538CBB4E32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04577" y="2177754"/>
                <a:ext cx="20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5675ED0-4B00-A84B-B266-F2B751D99F01}"/>
                  </a:ext>
                </a:extLst>
              </p14:cNvPr>
              <p14:cNvContentPartPr/>
              <p14:nvPr/>
            </p14:nvContentPartPr>
            <p14:xfrm>
              <a:off x="6102057" y="2324994"/>
              <a:ext cx="720" cy="18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5675ED0-4B00-A84B-B266-F2B751D99F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93417" y="2315994"/>
                <a:ext cx="18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B99ECE2-3A2C-7F47-B6DC-3E2F3C4D2050}"/>
                  </a:ext>
                </a:extLst>
              </p14:cNvPr>
              <p14:cNvContentPartPr/>
              <p14:nvPr/>
            </p14:nvContentPartPr>
            <p14:xfrm>
              <a:off x="6111057" y="2444514"/>
              <a:ext cx="13320" cy="26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B99ECE2-3A2C-7F47-B6DC-3E2F3C4D20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02057" y="2435874"/>
                <a:ext cx="309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FB80EA-14D3-F640-87F2-B36AD9A4E6F4}"/>
                  </a:ext>
                </a:extLst>
              </p14:cNvPr>
              <p14:cNvContentPartPr/>
              <p14:nvPr/>
            </p14:nvContentPartPr>
            <p14:xfrm>
              <a:off x="6144177" y="2531994"/>
              <a:ext cx="2520" cy="5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FB80EA-14D3-F640-87F2-B36AD9A4E6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35537" y="2522994"/>
                <a:ext cx="20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ACAAE0A-30A6-5444-B1B4-D2921C80AD43}"/>
                  </a:ext>
                </a:extLst>
              </p14:cNvPr>
              <p14:cNvContentPartPr/>
              <p14:nvPr/>
            </p14:nvContentPartPr>
            <p14:xfrm>
              <a:off x="6109257" y="2607234"/>
              <a:ext cx="107640" cy="76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ACAAE0A-30A6-5444-B1B4-D2921C80AD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00257" y="2598234"/>
                <a:ext cx="125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3F65BFD-1CBE-944D-A2D6-D330A8A241A4}"/>
                  </a:ext>
                </a:extLst>
              </p14:cNvPr>
              <p14:cNvContentPartPr/>
              <p14:nvPr/>
            </p14:nvContentPartPr>
            <p14:xfrm>
              <a:off x="6275217" y="2654754"/>
              <a:ext cx="12600" cy="82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3F65BFD-1CBE-944D-A2D6-D330A8A241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66577" y="2646114"/>
                <a:ext cx="30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8718988-B65D-4746-9612-4986361412B0}"/>
                  </a:ext>
                </a:extLst>
              </p14:cNvPr>
              <p14:cNvContentPartPr/>
              <p14:nvPr/>
            </p14:nvContentPartPr>
            <p14:xfrm>
              <a:off x="5352177" y="1735674"/>
              <a:ext cx="8280" cy="5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8718988-B65D-4746-9612-4986361412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43177" y="1726674"/>
                <a:ext cx="25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761CFCD-391D-EF41-9EE7-F75F06D3DFA4}"/>
                  </a:ext>
                </a:extLst>
              </p14:cNvPr>
              <p14:cNvContentPartPr/>
              <p14:nvPr/>
            </p14:nvContentPartPr>
            <p14:xfrm>
              <a:off x="5468817" y="1733154"/>
              <a:ext cx="16200" cy="4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761CFCD-391D-EF41-9EE7-F75F06D3DF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9817" y="1724154"/>
                <a:ext cx="33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B85F67E-4D81-1342-8015-A0A59BBAB5F6}"/>
                  </a:ext>
                </a:extLst>
              </p14:cNvPr>
              <p14:cNvContentPartPr/>
              <p14:nvPr/>
            </p14:nvContentPartPr>
            <p14:xfrm>
              <a:off x="5518137" y="1729194"/>
              <a:ext cx="36000" cy="4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B85F67E-4D81-1342-8015-A0A59BBAB5F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09497" y="1720194"/>
                <a:ext cx="53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3EF6F36-BDFB-9746-A618-855A9AEE8210}"/>
                  </a:ext>
                </a:extLst>
              </p14:cNvPr>
              <p14:cNvContentPartPr/>
              <p14:nvPr/>
            </p14:nvContentPartPr>
            <p14:xfrm>
              <a:off x="5672217" y="1740354"/>
              <a:ext cx="26280" cy="1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3EF6F36-BDFB-9746-A618-855A9AEE82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63577" y="1731714"/>
                <a:ext cx="439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6E70771-79A9-9945-9272-B4929788B802}"/>
                  </a:ext>
                </a:extLst>
              </p14:cNvPr>
              <p14:cNvContentPartPr/>
              <p14:nvPr/>
            </p14:nvContentPartPr>
            <p14:xfrm>
              <a:off x="5809377" y="1739274"/>
              <a:ext cx="45360" cy="5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6E70771-79A9-9945-9272-B4929788B8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00737" y="1730634"/>
                <a:ext cx="63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54909E9-4CFC-794D-8FD0-5D557D4A70F0}"/>
                  </a:ext>
                </a:extLst>
              </p14:cNvPr>
              <p14:cNvContentPartPr/>
              <p14:nvPr/>
            </p14:nvContentPartPr>
            <p14:xfrm>
              <a:off x="5046177" y="1700034"/>
              <a:ext cx="102240" cy="109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54909E9-4CFC-794D-8FD0-5D557D4A70F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37177" y="1691394"/>
                <a:ext cx="1198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C729584-C366-5940-853C-7E1944E1C5B3}"/>
                  </a:ext>
                </a:extLst>
              </p14:cNvPr>
              <p14:cNvContentPartPr/>
              <p14:nvPr/>
            </p14:nvContentPartPr>
            <p14:xfrm>
              <a:off x="5184417" y="1758354"/>
              <a:ext cx="46080" cy="101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C729584-C366-5940-853C-7E1944E1C5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5777" y="1749714"/>
                <a:ext cx="63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DF7623-6382-8349-9228-694F0957FF7D}"/>
                  </a:ext>
                </a:extLst>
              </p14:cNvPr>
              <p14:cNvContentPartPr/>
              <p14:nvPr/>
            </p14:nvContentPartPr>
            <p14:xfrm>
              <a:off x="5908377" y="1745754"/>
              <a:ext cx="153720" cy="4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DF7623-6382-8349-9228-694F0957FF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99377" y="1737731"/>
                <a:ext cx="171360" cy="21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203990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985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32B326A5-D194-4F49-850B-F91202555409}" type="slidenum">
              <a:rPr lang="en-US"/>
              <a:pPr/>
              <a:t>118</a:t>
            </a:fld>
            <a:endParaRPr lang="en-US"/>
          </a:p>
        </p:txBody>
      </p:sp>
      <p:sp>
        <p:nvSpPr>
          <p:cNvPr id="1150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Finding lines in an image: Hough space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2500" y="3429000"/>
            <a:ext cx="7175500" cy="1587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>
                <a:latin typeface="Arial" charset="0"/>
              </a:rPr>
              <a:t>Connection between image (</a:t>
            </a:r>
            <a:r>
              <a:rPr lang="en-US" sz="2000" dirty="0" err="1">
                <a:latin typeface="Arial" charset="0"/>
              </a:rPr>
              <a:t>x,y</a:t>
            </a:r>
            <a:r>
              <a:rPr lang="en-US" sz="2000" dirty="0">
                <a:latin typeface="Arial" charset="0"/>
              </a:rPr>
              <a:t>) and Hough (</a:t>
            </a:r>
            <a:r>
              <a:rPr lang="en-US" sz="2000" dirty="0" err="1">
                <a:latin typeface="Arial" charset="0"/>
              </a:rPr>
              <a:t>m,b</a:t>
            </a:r>
            <a:r>
              <a:rPr lang="en-US" sz="2000" dirty="0">
                <a:latin typeface="Arial" charset="0"/>
              </a:rPr>
              <a:t>) spaces</a:t>
            </a:r>
          </a:p>
          <a:p>
            <a:pPr lvl="1" eaLnBrk="1" hangingPunct="1"/>
            <a:r>
              <a:rPr lang="en-US" sz="1667" dirty="0">
                <a:latin typeface="Arial" charset="0"/>
              </a:rPr>
              <a:t>A line in the image corresponds to a point in Hough space</a:t>
            </a:r>
          </a:p>
          <a:p>
            <a:pPr lvl="1" eaLnBrk="1" hangingPunct="1"/>
            <a:r>
              <a:rPr lang="en-US" sz="1667" dirty="0">
                <a:latin typeface="Arial" charset="0"/>
              </a:rPr>
              <a:t>To go from image space to Hough space:</a:t>
            </a:r>
          </a:p>
          <a:p>
            <a:pPr lvl="2" eaLnBrk="1" hangingPunct="1"/>
            <a:r>
              <a:rPr lang="en-US" sz="1167" dirty="0">
                <a:latin typeface="Arial" charset="0"/>
              </a:rPr>
              <a:t>given a set of points (</a:t>
            </a:r>
            <a:r>
              <a:rPr lang="en-US" sz="1167" dirty="0" err="1">
                <a:latin typeface="Arial" charset="0"/>
              </a:rPr>
              <a:t>x,y</a:t>
            </a:r>
            <a:r>
              <a:rPr lang="en-US" sz="1167" dirty="0">
                <a:latin typeface="Arial" charset="0"/>
              </a:rPr>
              <a:t>), find all (</a:t>
            </a:r>
            <a:r>
              <a:rPr lang="en-US" sz="1167" dirty="0" err="1">
                <a:latin typeface="Arial" charset="0"/>
              </a:rPr>
              <a:t>m,b</a:t>
            </a:r>
            <a:r>
              <a:rPr lang="en-US" sz="1167" dirty="0">
                <a:latin typeface="Arial" charset="0"/>
              </a:rPr>
              <a:t>) such that y = mx + b</a:t>
            </a:r>
          </a:p>
          <a:p>
            <a:pPr lvl="1" eaLnBrk="1" hangingPunct="1"/>
            <a:r>
              <a:rPr lang="en-US" sz="1667" dirty="0">
                <a:latin typeface="Arial" charset="0"/>
              </a:rPr>
              <a:t>What does a point (x</a:t>
            </a:r>
            <a:r>
              <a:rPr lang="en-US" sz="1667" baseline="-25000" dirty="0">
                <a:latin typeface="Arial" charset="0"/>
              </a:rPr>
              <a:t>0</a:t>
            </a:r>
            <a:r>
              <a:rPr lang="en-US" sz="1667" dirty="0">
                <a:latin typeface="Arial" charset="0"/>
              </a:rPr>
              <a:t>, y</a:t>
            </a:r>
            <a:r>
              <a:rPr lang="en-US" sz="1667" baseline="-25000" dirty="0">
                <a:latin typeface="Arial" charset="0"/>
              </a:rPr>
              <a:t>0</a:t>
            </a:r>
            <a:r>
              <a:rPr lang="en-US" sz="1667" dirty="0">
                <a:latin typeface="Arial" charset="0"/>
              </a:rPr>
              <a:t>) in the image space map to?</a:t>
            </a:r>
          </a:p>
        </p:txBody>
      </p:sp>
      <p:sp>
        <p:nvSpPr>
          <p:cNvPr id="1150980" name="Line 4"/>
          <p:cNvSpPr>
            <a:spLocks noChangeShapeType="1"/>
          </p:cNvSpPr>
          <p:nvPr/>
        </p:nvSpPr>
        <p:spPr bwMode="auto">
          <a:xfrm flipV="1">
            <a:off x="1841500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0981" name="Line 5"/>
          <p:cNvSpPr>
            <a:spLocks noChangeShapeType="1"/>
          </p:cNvSpPr>
          <p:nvPr/>
        </p:nvSpPr>
        <p:spPr bwMode="auto">
          <a:xfrm>
            <a:off x="1841500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0982" name="Text Box 6"/>
          <p:cNvSpPr txBox="1">
            <a:spLocks noChangeArrowheads="1"/>
          </p:cNvSpPr>
          <p:nvPr/>
        </p:nvSpPr>
        <p:spPr bwMode="auto">
          <a:xfrm>
            <a:off x="3365500" y="2540000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50983" name="Text Box 7"/>
          <p:cNvSpPr txBox="1">
            <a:spLocks noChangeArrowheads="1"/>
          </p:cNvSpPr>
          <p:nvPr/>
        </p:nvSpPr>
        <p:spPr bwMode="auto">
          <a:xfrm>
            <a:off x="1561042" y="928687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50984" name="Line 8"/>
          <p:cNvSpPr>
            <a:spLocks noChangeShapeType="1"/>
          </p:cNvSpPr>
          <p:nvPr/>
        </p:nvSpPr>
        <p:spPr bwMode="auto">
          <a:xfrm flipV="1">
            <a:off x="5307542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0985" name="Line 9"/>
          <p:cNvSpPr>
            <a:spLocks noChangeShapeType="1"/>
          </p:cNvSpPr>
          <p:nvPr/>
        </p:nvSpPr>
        <p:spPr bwMode="auto">
          <a:xfrm>
            <a:off x="5307542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0986" name="Text Box 10"/>
          <p:cNvSpPr txBox="1">
            <a:spLocks noChangeArrowheads="1"/>
          </p:cNvSpPr>
          <p:nvPr/>
        </p:nvSpPr>
        <p:spPr bwMode="auto">
          <a:xfrm>
            <a:off x="6831542" y="2540000"/>
            <a:ext cx="3626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50987" name="Text Box 11"/>
          <p:cNvSpPr txBox="1">
            <a:spLocks noChangeArrowheads="1"/>
          </p:cNvSpPr>
          <p:nvPr/>
        </p:nvSpPr>
        <p:spPr bwMode="auto">
          <a:xfrm>
            <a:off x="5016500" y="928687"/>
            <a:ext cx="3032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50988" name="Oval 12"/>
          <p:cNvSpPr>
            <a:spLocks noChangeArrowheads="1"/>
          </p:cNvSpPr>
          <p:nvPr/>
        </p:nvSpPr>
        <p:spPr bwMode="auto">
          <a:xfrm>
            <a:off x="2286000" y="15240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50989" name="Text Box 13"/>
          <p:cNvSpPr txBox="1">
            <a:spLocks noChangeArrowheads="1"/>
          </p:cNvSpPr>
          <p:nvPr/>
        </p:nvSpPr>
        <p:spPr bwMode="auto">
          <a:xfrm>
            <a:off x="1968500" y="279400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50990" name="Text Box 14"/>
          <p:cNvSpPr txBox="1">
            <a:spLocks noChangeArrowheads="1"/>
          </p:cNvSpPr>
          <p:nvPr/>
        </p:nvSpPr>
        <p:spPr bwMode="auto">
          <a:xfrm>
            <a:off x="4826000" y="2794000"/>
            <a:ext cx="31037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Hough (parameter) space</a:t>
            </a:r>
          </a:p>
        </p:txBody>
      </p:sp>
      <p:sp>
        <p:nvSpPr>
          <p:cNvPr id="1150991" name="Line 15"/>
          <p:cNvSpPr>
            <a:spLocks noChangeShapeType="1"/>
          </p:cNvSpPr>
          <p:nvPr/>
        </p:nvSpPr>
        <p:spPr bwMode="auto">
          <a:xfrm>
            <a:off x="3937000" y="1841500"/>
            <a:ext cx="762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079500" y="1464470"/>
            <a:ext cx="7048500" cy="4123531"/>
            <a:chOff x="240" y="1107"/>
            <a:chExt cx="5328" cy="3117"/>
          </a:xfrm>
        </p:grpSpPr>
        <p:grpSp>
          <p:nvGrpSpPr>
            <p:cNvPr id="1150993" name="Group 17"/>
            <p:cNvGrpSpPr>
              <a:grpSpLocks/>
            </p:cNvGrpSpPr>
            <p:nvPr/>
          </p:nvGrpSpPr>
          <p:grpSpPr bwMode="auto">
            <a:xfrm>
              <a:off x="240" y="1248"/>
              <a:ext cx="5328" cy="2976"/>
              <a:chOff x="240" y="1248"/>
              <a:chExt cx="5328" cy="2976"/>
            </a:xfrm>
          </p:grpSpPr>
          <p:sp>
            <p:nvSpPr>
              <p:cNvPr id="1150994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995" name="Rectangle 19"/>
              <p:cNvSpPr>
                <a:spLocks noChangeArrowheads="1"/>
              </p:cNvSpPr>
              <p:nvPr/>
            </p:nvSpPr>
            <p:spPr bwMode="auto">
              <a:xfrm>
                <a:off x="240" y="3792"/>
                <a:ext cx="5328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952462" lvl="2" indent="-190492">
                  <a:spcBef>
                    <a:spcPct val="20000"/>
                  </a:spcBef>
                  <a:buFontTx/>
                  <a:buChar char="–"/>
                </a:pPr>
                <a:r>
                  <a:rPr lang="en-US" dirty="0">
                    <a:solidFill>
                      <a:srgbClr val="000000"/>
                    </a:solidFill>
                  </a:rPr>
                  <a:t>Answer:  the solutions of b = -x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</a:rPr>
                  <a:t>m + y</a:t>
                </a:r>
                <a:r>
                  <a:rPr lang="en-US" baseline="-25000" dirty="0">
                    <a:solidFill>
                      <a:srgbClr val="000000"/>
                    </a:solidFill>
                  </a:rPr>
                  <a:t>0</a:t>
                </a:r>
              </a:p>
              <a:p>
                <a:pPr marL="952462" lvl="2" indent="-190492">
                  <a:spcBef>
                    <a:spcPct val="20000"/>
                  </a:spcBef>
                  <a:buFontTx/>
                  <a:buChar char="–"/>
                </a:pPr>
                <a:r>
                  <a:rPr lang="en-US" dirty="0">
                    <a:solidFill>
                      <a:srgbClr val="000000"/>
                    </a:solidFill>
                  </a:rPr>
                  <a:t>this is a line in Hough space</a:t>
                </a:r>
              </a:p>
            </p:txBody>
          </p:sp>
        </p:grpSp>
        <p:pic>
          <p:nvPicPr>
            <p:cNvPr id="1150996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0997" name="Text Box 21"/>
          <p:cNvSpPr txBox="1">
            <a:spLocks noChangeArrowheads="1"/>
          </p:cNvSpPr>
          <p:nvPr/>
        </p:nvSpPr>
        <p:spPr bwMode="auto">
          <a:xfrm>
            <a:off x="2133865" y="2526771"/>
            <a:ext cx="37061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>
                <a:solidFill>
                  <a:srgbClr val="000000"/>
                </a:solidFill>
              </a:rPr>
              <a:t>x</a:t>
            </a:r>
            <a:r>
              <a:rPr lang="en-US" sz="1667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50998" name="Text Box 22"/>
          <p:cNvSpPr txBox="1">
            <a:spLocks noChangeArrowheads="1"/>
          </p:cNvSpPr>
          <p:nvPr/>
        </p:nvSpPr>
        <p:spPr bwMode="auto">
          <a:xfrm>
            <a:off x="1493573" y="1336146"/>
            <a:ext cx="37061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>
                <a:solidFill>
                  <a:srgbClr val="000000"/>
                </a:solidFill>
              </a:rPr>
              <a:t>y</a:t>
            </a:r>
            <a:r>
              <a:rPr lang="en-US" sz="1667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50999" name="TextBox 21"/>
          <p:cNvSpPr txBox="1">
            <a:spLocks noChangeArrowheads="1"/>
          </p:cNvSpPr>
          <p:nvPr/>
        </p:nvSpPr>
        <p:spPr bwMode="auto">
          <a:xfrm>
            <a:off x="6774657" y="5484813"/>
            <a:ext cx="1905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000">
                <a:solidFill>
                  <a:srgbClr val="000000"/>
                </a:solidFill>
              </a:rPr>
              <a:t>Slide credit: Steve Seitz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C0ADDE-BEB7-624A-9AFE-F277538B3D61}"/>
                  </a:ext>
                </a:extLst>
              </p14:cNvPr>
              <p14:cNvContentPartPr/>
              <p14:nvPr/>
            </p14:nvContentPartPr>
            <p14:xfrm>
              <a:off x="2051337" y="1337514"/>
              <a:ext cx="617760" cy="39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C0ADDE-BEB7-624A-9AFE-F277538B3D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2697" y="1328514"/>
                <a:ext cx="63540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74648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985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15A252CA-38A9-6B4D-A744-E8AE2B8EA6E8}" type="slidenum">
              <a:rPr lang="en-US"/>
              <a:pPr/>
              <a:t>119</a:t>
            </a:fld>
            <a:endParaRPr lang="en-US"/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33500" y="3429000"/>
            <a:ext cx="6794500" cy="1587500"/>
          </a:xfrm>
        </p:spPr>
        <p:txBody>
          <a:bodyPr/>
          <a:lstStyle/>
          <a:p>
            <a:pPr>
              <a:buFontTx/>
              <a:buNone/>
            </a:pPr>
            <a:r>
              <a:rPr lang="en-US" sz="2333">
                <a:latin typeface="Arial" charset="0"/>
              </a:rPr>
              <a:t>What are the line parameters for the line that contains both (x</a:t>
            </a:r>
            <a:r>
              <a:rPr lang="en-US" sz="2333" baseline="-25000">
                <a:latin typeface="Arial" charset="0"/>
              </a:rPr>
              <a:t>0</a:t>
            </a:r>
            <a:r>
              <a:rPr lang="en-US" sz="2333">
                <a:latin typeface="Arial" charset="0"/>
              </a:rPr>
              <a:t>, y</a:t>
            </a:r>
            <a:r>
              <a:rPr lang="en-US" sz="2333" baseline="-25000">
                <a:latin typeface="Arial" charset="0"/>
              </a:rPr>
              <a:t>0</a:t>
            </a:r>
            <a:r>
              <a:rPr lang="en-US" sz="2333">
                <a:latin typeface="Arial" charset="0"/>
              </a:rPr>
              <a:t>) and (x</a:t>
            </a:r>
            <a:r>
              <a:rPr lang="en-US" sz="2333" baseline="-25000">
                <a:latin typeface="Arial" charset="0"/>
              </a:rPr>
              <a:t>1</a:t>
            </a:r>
            <a:r>
              <a:rPr lang="en-US" sz="2333">
                <a:latin typeface="Arial" charset="0"/>
              </a:rPr>
              <a:t>, y</a:t>
            </a:r>
            <a:r>
              <a:rPr lang="en-US" sz="2333" baseline="-25000">
                <a:latin typeface="Arial" charset="0"/>
              </a:rPr>
              <a:t>1</a:t>
            </a:r>
            <a:r>
              <a:rPr lang="en-US" sz="2333">
                <a:latin typeface="Arial" charset="0"/>
              </a:rPr>
              <a:t>)?</a:t>
            </a:r>
          </a:p>
          <a:p>
            <a:pPr lvl="1"/>
            <a:r>
              <a:rPr lang="en-US" sz="2000">
                <a:latin typeface="Arial" charset="0"/>
              </a:rPr>
              <a:t>It is the intersection of the lines b = –x</a:t>
            </a:r>
            <a:r>
              <a:rPr lang="en-US" sz="2000" baseline="-25000">
                <a:latin typeface="Arial" charset="0"/>
              </a:rPr>
              <a:t>0</a:t>
            </a:r>
            <a:r>
              <a:rPr lang="en-US" sz="2000">
                <a:latin typeface="Arial" charset="0"/>
              </a:rPr>
              <a:t>m + y</a:t>
            </a:r>
            <a:r>
              <a:rPr lang="en-US" sz="2000" baseline="-25000">
                <a:latin typeface="Arial" charset="0"/>
              </a:rPr>
              <a:t>0 </a:t>
            </a:r>
            <a:r>
              <a:rPr lang="en-US" sz="2000">
                <a:latin typeface="Arial" charset="0"/>
              </a:rPr>
              <a:t>and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b = –x</a:t>
            </a:r>
            <a:r>
              <a:rPr lang="en-US" sz="2000" baseline="-25000">
                <a:latin typeface="Arial" charset="0"/>
              </a:rPr>
              <a:t>1</a:t>
            </a:r>
            <a:r>
              <a:rPr lang="en-US" sz="2000">
                <a:latin typeface="Arial" charset="0"/>
              </a:rPr>
              <a:t>m + y</a:t>
            </a:r>
            <a:r>
              <a:rPr lang="en-US" sz="2000" baseline="-25000">
                <a:latin typeface="Arial" charset="0"/>
              </a:rPr>
              <a:t>1</a:t>
            </a:r>
            <a:r>
              <a:rPr lang="en-US" sz="2000">
                <a:latin typeface="Arial" charset="0"/>
              </a:rPr>
              <a:t> </a:t>
            </a:r>
          </a:p>
          <a:p>
            <a:pPr eaLnBrk="1" hangingPunct="1">
              <a:buFontTx/>
              <a:buNone/>
            </a:pPr>
            <a:endParaRPr lang="en-US" sz="2333">
              <a:latin typeface="Arial" charset="0"/>
            </a:endParaRPr>
          </a:p>
        </p:txBody>
      </p:sp>
      <p:sp>
        <p:nvSpPr>
          <p:cNvPr id="1153028" name="Line 4"/>
          <p:cNvSpPr>
            <a:spLocks noChangeShapeType="1"/>
          </p:cNvSpPr>
          <p:nvPr/>
        </p:nvSpPr>
        <p:spPr bwMode="auto">
          <a:xfrm flipV="1">
            <a:off x="1841500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3029" name="Line 5"/>
          <p:cNvSpPr>
            <a:spLocks noChangeShapeType="1"/>
          </p:cNvSpPr>
          <p:nvPr/>
        </p:nvSpPr>
        <p:spPr bwMode="auto">
          <a:xfrm>
            <a:off x="1841500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3030" name="Text Box 6"/>
          <p:cNvSpPr txBox="1">
            <a:spLocks noChangeArrowheads="1"/>
          </p:cNvSpPr>
          <p:nvPr/>
        </p:nvSpPr>
        <p:spPr bwMode="auto">
          <a:xfrm>
            <a:off x="3365500" y="2540000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53031" name="Text Box 7"/>
          <p:cNvSpPr txBox="1">
            <a:spLocks noChangeArrowheads="1"/>
          </p:cNvSpPr>
          <p:nvPr/>
        </p:nvSpPr>
        <p:spPr bwMode="auto">
          <a:xfrm>
            <a:off x="1561042" y="928687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53032" name="Line 8"/>
          <p:cNvSpPr>
            <a:spLocks noChangeShapeType="1"/>
          </p:cNvSpPr>
          <p:nvPr/>
        </p:nvSpPr>
        <p:spPr bwMode="auto">
          <a:xfrm flipV="1">
            <a:off x="5307542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3033" name="Line 9"/>
          <p:cNvSpPr>
            <a:spLocks noChangeShapeType="1"/>
          </p:cNvSpPr>
          <p:nvPr/>
        </p:nvSpPr>
        <p:spPr bwMode="auto">
          <a:xfrm>
            <a:off x="5307542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3034" name="Text Box 10"/>
          <p:cNvSpPr txBox="1">
            <a:spLocks noChangeArrowheads="1"/>
          </p:cNvSpPr>
          <p:nvPr/>
        </p:nvSpPr>
        <p:spPr bwMode="auto">
          <a:xfrm>
            <a:off x="6831542" y="2540000"/>
            <a:ext cx="3626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53035" name="Text Box 11"/>
          <p:cNvSpPr txBox="1">
            <a:spLocks noChangeArrowheads="1"/>
          </p:cNvSpPr>
          <p:nvPr/>
        </p:nvSpPr>
        <p:spPr bwMode="auto">
          <a:xfrm>
            <a:off x="5016500" y="928687"/>
            <a:ext cx="3032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53036" name="Oval 12"/>
          <p:cNvSpPr>
            <a:spLocks noChangeArrowheads="1"/>
          </p:cNvSpPr>
          <p:nvPr/>
        </p:nvSpPr>
        <p:spPr bwMode="auto">
          <a:xfrm>
            <a:off x="2286000" y="15240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53037" name="Text Box 13"/>
          <p:cNvSpPr txBox="1">
            <a:spLocks noChangeArrowheads="1"/>
          </p:cNvSpPr>
          <p:nvPr/>
        </p:nvSpPr>
        <p:spPr bwMode="auto">
          <a:xfrm>
            <a:off x="1968500" y="279400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53038" name="Text Box 14"/>
          <p:cNvSpPr txBox="1">
            <a:spLocks noChangeArrowheads="1"/>
          </p:cNvSpPr>
          <p:nvPr/>
        </p:nvSpPr>
        <p:spPr bwMode="auto">
          <a:xfrm>
            <a:off x="4826000" y="2794000"/>
            <a:ext cx="31037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Hough (parameter) space</a:t>
            </a:r>
          </a:p>
        </p:txBody>
      </p:sp>
      <p:sp>
        <p:nvSpPr>
          <p:cNvPr id="1153039" name="Line 15"/>
          <p:cNvSpPr>
            <a:spLocks noChangeShapeType="1"/>
          </p:cNvSpPr>
          <p:nvPr/>
        </p:nvSpPr>
        <p:spPr bwMode="auto">
          <a:xfrm>
            <a:off x="3937000" y="1841500"/>
            <a:ext cx="762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53040" name="Group 16"/>
          <p:cNvGrpSpPr>
            <a:grpSpLocks/>
          </p:cNvGrpSpPr>
          <p:nvPr/>
        </p:nvGrpSpPr>
        <p:grpSpPr bwMode="auto">
          <a:xfrm>
            <a:off x="1333500" y="1464470"/>
            <a:ext cx="6794500" cy="4123531"/>
            <a:chOff x="432" y="1107"/>
            <a:chExt cx="5136" cy="3117"/>
          </a:xfrm>
        </p:grpSpPr>
        <p:grpSp>
          <p:nvGrpSpPr>
            <p:cNvPr id="1153041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1153042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043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952462" lvl="2" indent="-190492">
                  <a:spcBef>
                    <a:spcPct val="20000"/>
                  </a:spcBef>
                  <a:buFontTx/>
                  <a:buChar char="–"/>
                </a:pPr>
                <a:endParaRPr lang="tr-TR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53044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3045" name="Text Box 21"/>
          <p:cNvSpPr txBox="1">
            <a:spLocks noChangeArrowheads="1"/>
          </p:cNvSpPr>
          <p:nvPr/>
        </p:nvSpPr>
        <p:spPr bwMode="auto">
          <a:xfrm>
            <a:off x="2133865" y="2526771"/>
            <a:ext cx="37061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>
                <a:solidFill>
                  <a:srgbClr val="000000"/>
                </a:solidFill>
              </a:rPr>
              <a:t>x</a:t>
            </a:r>
            <a:r>
              <a:rPr lang="en-US" sz="1667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53046" name="Text Box 22"/>
          <p:cNvSpPr txBox="1">
            <a:spLocks noChangeArrowheads="1"/>
          </p:cNvSpPr>
          <p:nvPr/>
        </p:nvSpPr>
        <p:spPr bwMode="auto">
          <a:xfrm>
            <a:off x="1493573" y="1400969"/>
            <a:ext cx="37061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 i="1">
                <a:solidFill>
                  <a:srgbClr val="000000"/>
                </a:solidFill>
              </a:rPr>
              <a:t>y</a:t>
            </a:r>
            <a:r>
              <a:rPr lang="en-US" sz="1667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53047" name="Oval 22"/>
          <p:cNvSpPr>
            <a:spLocks noChangeArrowheads="1"/>
          </p:cNvSpPr>
          <p:nvPr/>
        </p:nvSpPr>
        <p:spPr bwMode="auto">
          <a:xfrm>
            <a:off x="2730500" y="13335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524500" y="1778000"/>
            <a:ext cx="14605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286500" y="2188105"/>
            <a:ext cx="15600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</a:rPr>
              <a:t>b</a:t>
            </a:r>
            <a:r>
              <a:rPr lang="en-US">
                <a:solidFill>
                  <a:srgbClr val="000000"/>
                </a:solidFill>
              </a:rPr>
              <a:t> = –</a:t>
            </a:r>
            <a:r>
              <a:rPr lang="en-US" i="1">
                <a:solidFill>
                  <a:srgbClr val="000000"/>
                </a:solidFill>
              </a:rPr>
              <a:t>x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r>
              <a:rPr lang="en-US" i="1">
                <a:solidFill>
                  <a:srgbClr val="000000"/>
                </a:solidFill>
              </a:rPr>
              <a:t>m</a:t>
            </a:r>
            <a:r>
              <a:rPr lang="en-US">
                <a:solidFill>
                  <a:srgbClr val="000000"/>
                </a:solidFill>
              </a:rPr>
              <a:t> + </a:t>
            </a:r>
            <a:r>
              <a:rPr lang="en-US" i="1">
                <a:solidFill>
                  <a:srgbClr val="000000"/>
                </a:solidFill>
              </a:rPr>
              <a:t>y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53050" name="Rectangle 7"/>
          <p:cNvSpPr>
            <a:spLocks noChangeArrowheads="1"/>
          </p:cNvSpPr>
          <p:nvPr/>
        </p:nvSpPr>
        <p:spPr bwMode="auto">
          <a:xfrm>
            <a:off x="2272771" y="1579563"/>
            <a:ext cx="867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</a:rPr>
              <a:t>(</a:t>
            </a:r>
            <a:r>
              <a:rPr lang="en-US" i="1">
                <a:solidFill>
                  <a:srgbClr val="000000"/>
                </a:solidFill>
              </a:rPr>
              <a:t>x</a:t>
            </a:r>
            <a:r>
              <a:rPr lang="en-US" baseline="-25000">
                <a:solidFill>
                  <a:srgbClr val="000000"/>
                </a:solidFill>
              </a:rPr>
              <a:t>0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lang="en-US" i="1">
                <a:solidFill>
                  <a:srgbClr val="000000"/>
                </a:solidFill>
              </a:rPr>
              <a:t>y</a:t>
            </a:r>
            <a:r>
              <a:rPr lang="en-US" baseline="-25000">
                <a:solidFill>
                  <a:srgbClr val="000000"/>
                </a:solidFill>
              </a:rPr>
              <a:t>0</a:t>
            </a:r>
            <a:r>
              <a:rPr lang="en-US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53051" name="Rectangle 8"/>
          <p:cNvSpPr>
            <a:spLocks noChangeArrowheads="1"/>
          </p:cNvSpPr>
          <p:nvPr/>
        </p:nvSpPr>
        <p:spPr bwMode="auto">
          <a:xfrm>
            <a:off x="2820459" y="1214438"/>
            <a:ext cx="867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</a:rPr>
              <a:t>(</a:t>
            </a:r>
            <a:r>
              <a:rPr lang="en-US" i="1">
                <a:solidFill>
                  <a:srgbClr val="000000"/>
                </a:solidFill>
              </a:rPr>
              <a:t>x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lang="en-US" i="1">
                <a:solidFill>
                  <a:srgbClr val="000000"/>
                </a:solidFill>
              </a:rPr>
              <a:t>y</a:t>
            </a:r>
            <a:r>
              <a:rPr lang="en-US" baseline="-25000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123782" y="1792553"/>
            <a:ext cx="152135" cy="1521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A33304-C76B-3C4F-9813-89AFF9ACB440}"/>
                  </a:ext>
                </a:extLst>
              </p14:cNvPr>
              <p14:cNvContentPartPr/>
              <p14:nvPr/>
            </p14:nvContentPartPr>
            <p14:xfrm>
              <a:off x="-1322583" y="987082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A33304-C76B-3C4F-9813-89AFF9ACB4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31583" y="9784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5298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66C189-9AA4-F849-B5A6-E6F816FD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6" y="1108294"/>
            <a:ext cx="4382814" cy="3652345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30306" y="155794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Closeup of edges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5965" y="1999158"/>
            <a:ext cx="170755" cy="194879"/>
          </a:xfrm>
          <a:prstGeom prst="rect">
            <a:avLst/>
          </a:prstGeom>
          <a:noFill/>
          <a:ln w="57150">
            <a:solidFill>
              <a:srgbClr val="8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76040" y="1241847"/>
            <a:ext cx="377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Surface color discontinuity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69493-50A9-BB4B-96B7-4B4567108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0" t="22602" r="51744" b="69793"/>
          <a:stretch/>
        </p:blipFill>
        <p:spPr>
          <a:xfrm>
            <a:off x="5775345" y="1730428"/>
            <a:ext cx="2020426" cy="2926354"/>
          </a:xfrm>
          <a:prstGeom prst="rect">
            <a:avLst/>
          </a:prstGeom>
          <a:ln w="57150">
            <a:solidFill>
              <a:srgbClr val="850000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261D58-B8D5-9E4C-B316-4AD246DDF21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421342" y="1730425"/>
            <a:ext cx="3354004" cy="268730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A712C-FEAC-2F41-AC1D-D1CFAA628A81}"/>
              </a:ext>
            </a:extLst>
          </p:cNvPr>
          <p:cNvCxnSpPr>
            <a:cxnSpLocks/>
          </p:cNvCxnSpPr>
          <p:nvPr/>
        </p:nvCxnSpPr>
        <p:spPr>
          <a:xfrm>
            <a:off x="2335674" y="2194034"/>
            <a:ext cx="3439672" cy="2462745"/>
          </a:xfrm>
          <a:prstGeom prst="line">
            <a:avLst/>
          </a:prstGeom>
          <a:ln>
            <a:solidFill>
              <a:srgbClr val="85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06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0"/>
            <a:ext cx="2159000" cy="206375"/>
          </a:xfrm>
          <a:prstGeom prst="rect">
            <a:avLst/>
          </a:prstGeom>
        </p:spPr>
        <p:txBody>
          <a:bodyPr/>
          <a:lstStyle/>
          <a:p>
            <a:fld id="{1F1D1A09-59A8-6947-9BFE-5D73DDB8D338}" type="slidenum">
              <a:rPr lang="en-US"/>
              <a:pPr/>
              <a:t>120</a:t>
            </a:fld>
            <a:endParaRPr lang="en-US"/>
          </a:p>
        </p:txBody>
      </p:sp>
      <p:sp>
        <p:nvSpPr>
          <p:cNvPr id="1155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3500" y="63500"/>
            <a:ext cx="7048500" cy="698500"/>
          </a:xfrm>
        </p:spPr>
        <p:txBody>
          <a:bodyPr/>
          <a:lstStyle/>
          <a:p>
            <a:pPr eaLnBrk="1" hangingPunct="1"/>
            <a:r>
              <a:rPr lang="en-US" sz="2667">
                <a:latin typeface="Arial" charset="0"/>
              </a:rPr>
              <a:t>Finding lines in an image: Hough algorithm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64167" y="3344333"/>
            <a:ext cx="6963833" cy="1587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latin typeface="Arial" charset="0"/>
              </a:rPr>
              <a:t>How can we use this to find the most likely parameters (m,b) for the most prominent line in the image space?</a:t>
            </a:r>
          </a:p>
          <a:p>
            <a:pPr eaLnBrk="1" hangingPunct="1"/>
            <a:r>
              <a:rPr lang="en-US" sz="2000">
                <a:solidFill>
                  <a:srgbClr val="002060"/>
                </a:solidFill>
                <a:latin typeface="Arial" charset="0"/>
              </a:rPr>
              <a:t>Let each edge point in image space </a:t>
            </a:r>
            <a:r>
              <a:rPr lang="en-US" sz="2000" i="1">
                <a:solidFill>
                  <a:srgbClr val="002060"/>
                </a:solidFill>
                <a:latin typeface="Arial" charset="0"/>
              </a:rPr>
              <a:t>vote </a:t>
            </a:r>
            <a:r>
              <a:rPr lang="en-US" sz="2000">
                <a:solidFill>
                  <a:srgbClr val="002060"/>
                </a:solidFill>
                <a:latin typeface="Arial" charset="0"/>
              </a:rPr>
              <a:t>for a set of possible parameters in Hough space</a:t>
            </a:r>
          </a:p>
          <a:p>
            <a:pPr eaLnBrk="1" hangingPunct="1"/>
            <a:r>
              <a:rPr lang="en-US" sz="2000">
                <a:solidFill>
                  <a:srgbClr val="002060"/>
                </a:solidFill>
                <a:latin typeface="Arial" charset="0"/>
              </a:rPr>
              <a:t>Accumulate votes in discrete set of bins; parameters with the most votes indicate line in image space</a:t>
            </a:r>
            <a:r>
              <a:rPr lang="en-US" sz="2000">
                <a:latin typeface="Arial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sz="2000">
              <a:latin typeface="Arial" charset="0"/>
            </a:endParaRPr>
          </a:p>
        </p:txBody>
      </p:sp>
      <p:sp>
        <p:nvSpPr>
          <p:cNvPr id="1155076" name="Line 4"/>
          <p:cNvSpPr>
            <a:spLocks noChangeShapeType="1"/>
          </p:cNvSpPr>
          <p:nvPr/>
        </p:nvSpPr>
        <p:spPr bwMode="auto">
          <a:xfrm flipV="1">
            <a:off x="1841500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5077" name="Line 5"/>
          <p:cNvSpPr>
            <a:spLocks noChangeShapeType="1"/>
          </p:cNvSpPr>
          <p:nvPr/>
        </p:nvSpPr>
        <p:spPr bwMode="auto">
          <a:xfrm>
            <a:off x="1841500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5078" name="Text Box 6"/>
          <p:cNvSpPr txBox="1">
            <a:spLocks noChangeArrowheads="1"/>
          </p:cNvSpPr>
          <p:nvPr/>
        </p:nvSpPr>
        <p:spPr bwMode="auto">
          <a:xfrm>
            <a:off x="3365500" y="2540000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55079" name="Text Box 7"/>
          <p:cNvSpPr txBox="1">
            <a:spLocks noChangeArrowheads="1"/>
          </p:cNvSpPr>
          <p:nvPr/>
        </p:nvSpPr>
        <p:spPr bwMode="auto">
          <a:xfrm>
            <a:off x="1561042" y="928687"/>
            <a:ext cx="2920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55080" name="Line 8"/>
          <p:cNvSpPr>
            <a:spLocks noChangeShapeType="1"/>
          </p:cNvSpPr>
          <p:nvPr/>
        </p:nvSpPr>
        <p:spPr bwMode="auto">
          <a:xfrm flipV="1">
            <a:off x="5307542" y="1016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5081" name="Line 9"/>
          <p:cNvSpPr>
            <a:spLocks noChangeShapeType="1"/>
          </p:cNvSpPr>
          <p:nvPr/>
        </p:nvSpPr>
        <p:spPr bwMode="auto">
          <a:xfrm>
            <a:off x="5307542" y="2540000"/>
            <a:ext cx="1714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5082" name="Text Box 10"/>
          <p:cNvSpPr txBox="1">
            <a:spLocks noChangeArrowheads="1"/>
          </p:cNvSpPr>
          <p:nvPr/>
        </p:nvSpPr>
        <p:spPr bwMode="auto">
          <a:xfrm>
            <a:off x="6831542" y="2540000"/>
            <a:ext cx="3626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55083" name="Text Box 11"/>
          <p:cNvSpPr txBox="1">
            <a:spLocks noChangeArrowheads="1"/>
          </p:cNvSpPr>
          <p:nvPr/>
        </p:nvSpPr>
        <p:spPr bwMode="auto">
          <a:xfrm>
            <a:off x="5016500" y="928687"/>
            <a:ext cx="3032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67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55084" name="Oval 12"/>
          <p:cNvSpPr>
            <a:spLocks noChangeArrowheads="1"/>
          </p:cNvSpPr>
          <p:nvPr/>
        </p:nvSpPr>
        <p:spPr bwMode="auto">
          <a:xfrm>
            <a:off x="2286000" y="15240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55085" name="Text Box 13"/>
          <p:cNvSpPr txBox="1">
            <a:spLocks noChangeArrowheads="1"/>
          </p:cNvSpPr>
          <p:nvPr/>
        </p:nvSpPr>
        <p:spPr bwMode="auto">
          <a:xfrm>
            <a:off x="1968500" y="279400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55086" name="Text Box 14"/>
          <p:cNvSpPr txBox="1">
            <a:spLocks noChangeArrowheads="1"/>
          </p:cNvSpPr>
          <p:nvPr/>
        </p:nvSpPr>
        <p:spPr bwMode="auto">
          <a:xfrm>
            <a:off x="4826000" y="2794000"/>
            <a:ext cx="31037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000">
                <a:solidFill>
                  <a:srgbClr val="000000"/>
                </a:solidFill>
              </a:rPr>
              <a:t>Hough (parameter) space</a:t>
            </a:r>
          </a:p>
        </p:txBody>
      </p:sp>
      <p:sp>
        <p:nvSpPr>
          <p:cNvPr id="1155087" name="Line 15"/>
          <p:cNvSpPr>
            <a:spLocks noChangeShapeType="1"/>
          </p:cNvSpPr>
          <p:nvPr/>
        </p:nvSpPr>
        <p:spPr bwMode="auto">
          <a:xfrm>
            <a:off x="3937000" y="1841500"/>
            <a:ext cx="7620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55088" name="Group 17"/>
          <p:cNvGrpSpPr>
            <a:grpSpLocks/>
          </p:cNvGrpSpPr>
          <p:nvPr/>
        </p:nvGrpSpPr>
        <p:grpSpPr bwMode="auto">
          <a:xfrm>
            <a:off x="1333500" y="1651000"/>
            <a:ext cx="6794500" cy="3937000"/>
            <a:chOff x="432" y="1248"/>
            <a:chExt cx="5136" cy="2976"/>
          </a:xfrm>
        </p:grpSpPr>
        <p:sp>
          <p:nvSpPr>
            <p:cNvPr id="1155089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5090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952462" lvl="2" indent="-190492">
                <a:spcBef>
                  <a:spcPct val="20000"/>
                </a:spcBef>
                <a:buFontTx/>
                <a:buChar char="–"/>
              </a:pPr>
              <a:endParaRPr lang="tr-TR">
                <a:solidFill>
                  <a:srgbClr val="000000"/>
                </a:solidFill>
              </a:endParaRPr>
            </a:p>
          </p:txBody>
        </p:sp>
      </p:grpSp>
      <p:sp>
        <p:nvSpPr>
          <p:cNvPr id="1155091" name="Oval 22"/>
          <p:cNvSpPr>
            <a:spLocks noChangeArrowheads="1"/>
          </p:cNvSpPr>
          <p:nvPr/>
        </p:nvSpPr>
        <p:spPr bwMode="auto">
          <a:xfrm>
            <a:off x="2730500" y="13335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55092" name="Line 18"/>
          <p:cNvSpPr>
            <a:spLocks noChangeShapeType="1"/>
          </p:cNvSpPr>
          <p:nvPr/>
        </p:nvSpPr>
        <p:spPr bwMode="auto">
          <a:xfrm>
            <a:off x="5524500" y="1778000"/>
            <a:ext cx="14605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2016125" y="1651000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3078428" y="1272646"/>
            <a:ext cx="63500" cy="635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606521" y="1579563"/>
            <a:ext cx="1521354" cy="57811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515240" y="1762125"/>
            <a:ext cx="1643063" cy="24341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5302250" y="1001449"/>
            <a:ext cx="1947333" cy="1582208"/>
            <a:chOff x="9144000" y="1311246"/>
            <a:chExt cx="2336832" cy="1898676"/>
          </a:xfrm>
        </p:grpSpPr>
        <p:grpSp>
          <p:nvGrpSpPr>
            <p:cNvPr id="1155098" name="Group 46"/>
            <p:cNvGrpSpPr>
              <a:grpSpLocks/>
            </p:cNvGrpSpPr>
            <p:nvPr/>
          </p:nvGrpSpPr>
          <p:grpSpPr bwMode="auto"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1155099" name="Rectangle 31"/>
              <p:cNvSpPr>
                <a:spLocks noChangeArrowheads="1"/>
              </p:cNvSpPr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tr-TR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55100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1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2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3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4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5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55106" name="Group 47"/>
            <p:cNvGrpSpPr>
              <a:grpSpLocks/>
            </p:cNvGrpSpPr>
            <p:nvPr/>
          </p:nvGrpSpPr>
          <p:grpSpPr bwMode="auto"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1155107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8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09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10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11" name="Straight Connector 37"/>
              <p:cNvCxnSpPr>
                <a:cxnSpLocks noChangeShapeType="1"/>
              </p:cNvCxnSpPr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55112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12575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c-repres-houg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1" y="2603500"/>
            <a:ext cx="2448719" cy="2440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667" dirty="0"/>
              <a:t>Problems with the (</a:t>
            </a:r>
            <a:r>
              <a:rPr lang="en-US" sz="2667" dirty="0" err="1"/>
              <a:t>m,b</a:t>
            </a:r>
            <a:r>
              <a:rPr lang="en-US" sz="2667" dirty="0"/>
              <a:t>) space:</a:t>
            </a:r>
          </a:p>
          <a:p>
            <a:pPr lvl="1"/>
            <a:r>
              <a:rPr lang="en-US" sz="2000" dirty="0"/>
              <a:t>Unbounded parameter domains</a:t>
            </a:r>
          </a:p>
          <a:p>
            <a:pPr lvl="1"/>
            <a:r>
              <a:rPr lang="en-US" sz="2000" dirty="0"/>
              <a:t>Vertical lines require infinite m</a:t>
            </a:r>
          </a:p>
          <a:p>
            <a:pPr>
              <a:buFontTx/>
              <a:buChar char="•"/>
            </a:pPr>
            <a:r>
              <a:rPr lang="en-US" sz="2667" dirty="0"/>
              <a:t>Alternative: </a:t>
            </a:r>
            <a:r>
              <a:rPr lang="en-US" sz="2667" i="1" dirty="0"/>
              <a:t>polar representation</a:t>
            </a:r>
          </a:p>
          <a:p>
            <a:pPr>
              <a:buFontTx/>
              <a:buChar char="•"/>
            </a:pPr>
            <a:endParaRPr lang="en-US" sz="2667" dirty="0"/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 space representation</a:t>
            </a: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/>
          </p:nvPr>
        </p:nvGraphicFramePr>
        <p:xfrm>
          <a:off x="3593042" y="3302000"/>
          <a:ext cx="28006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" name="Equation" r:id="rId5" imgW="1422360" imgH="203040" progId="Equation.3">
                  <p:embed/>
                </p:oleObj>
              </mc:Choice>
              <mc:Fallback>
                <p:oleObj name="Equation" r:id="rId5" imgW="1422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3042" y="3302000"/>
                        <a:ext cx="280061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889000" y="5132085"/>
            <a:ext cx="749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dirty="0">
                <a:latin typeface="Arial Unicode MS" pitchFamily="34" charset="-128"/>
              </a:rPr>
              <a:t>Each point (</a:t>
            </a:r>
            <a:r>
              <a:rPr lang="en-US" sz="2000" dirty="0" err="1">
                <a:latin typeface="Arial Unicode MS" pitchFamily="34" charset="-128"/>
              </a:rPr>
              <a:t>x,y</a:t>
            </a:r>
            <a:r>
              <a:rPr lang="en-US" sz="2000" dirty="0">
                <a:latin typeface="Arial Unicode MS" pitchFamily="34" charset="-128"/>
              </a:rPr>
              <a:t>) will add a sinusoid in the (</a:t>
            </a:r>
            <a:r>
              <a:rPr lang="en-US" sz="2000" dirty="0">
                <a:latin typeface="Arial Unicode MS" pitchFamily="34" charset="-128"/>
                <a:sym typeface="Symbol" pitchFamily="18" charset="2"/>
              </a:rPr>
              <a:t></a:t>
            </a:r>
            <a:r>
              <a:rPr lang="en-US" sz="2000" dirty="0">
                <a:latin typeface="Arial Unicode MS" pitchFamily="34" charset="-128"/>
                <a:sym typeface="System"/>
              </a:rPr>
              <a:t>,</a:t>
            </a:r>
            <a:r>
              <a:rPr lang="en-US" sz="2000" dirty="0">
                <a:latin typeface="Arial Unicode MS" pitchFamily="34" charset="-128"/>
                <a:sym typeface="Symbol" pitchFamily="18" charset="2"/>
              </a:rPr>
              <a:t></a:t>
            </a:r>
            <a:r>
              <a:rPr lang="en-US" sz="2000" dirty="0">
                <a:latin typeface="Arial Unicode MS" pitchFamily="34" charset="-128"/>
                <a:sym typeface="System"/>
              </a:rPr>
              <a:t>) parameter space </a:t>
            </a:r>
            <a:r>
              <a:rPr lang="en-US" sz="2000" dirty="0">
                <a:latin typeface="Arial Unicode MS" pitchFamily="34" charset="-128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4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3501"/>
            <a:ext cx="7366000" cy="48077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25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outline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7696200" cy="4635500"/>
          </a:xfrm>
        </p:spPr>
        <p:txBody>
          <a:bodyPr/>
          <a:lstStyle/>
          <a:p>
            <a:pPr marL="444482" indent="-444482">
              <a:lnSpc>
                <a:spcPct val="90000"/>
              </a:lnSpc>
            </a:pPr>
            <a:r>
              <a:rPr lang="en-US" sz="2400" dirty="0"/>
              <a:t>Initialize accumulator H </a:t>
            </a:r>
            <a:br>
              <a:rPr lang="en-US" sz="2400" dirty="0"/>
            </a:br>
            <a:r>
              <a:rPr lang="en-US" sz="2400" dirty="0"/>
              <a:t>to all zeros</a:t>
            </a:r>
          </a:p>
          <a:p>
            <a:pPr marL="444482" indent="-444482">
              <a:lnSpc>
                <a:spcPct val="90000"/>
              </a:lnSpc>
            </a:pPr>
            <a:r>
              <a:rPr lang="en-US" sz="2400" dirty="0"/>
              <a:t>For each feature point (</a:t>
            </a:r>
            <a:r>
              <a:rPr lang="en-US" sz="2400" dirty="0" err="1"/>
              <a:t>x,y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/>
              <a:t>in the image</a:t>
            </a:r>
            <a:br>
              <a:rPr lang="en-US" sz="2400" dirty="0"/>
            </a:br>
            <a:r>
              <a:rPr lang="en-US" sz="2400" dirty="0"/>
              <a:t>	For θ = 0 to 180</a:t>
            </a:r>
            <a:br>
              <a:rPr lang="en-US" sz="2400" dirty="0"/>
            </a:br>
            <a:r>
              <a:rPr lang="en-US" sz="2400" dirty="0"/>
              <a:t>	    </a:t>
            </a:r>
            <a:r>
              <a:rPr lang="el-GR" sz="2400" dirty="0">
                <a:solidFill>
                  <a:srgbClr val="0000FF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rgbClr val="0000FF"/>
                </a:solidFill>
              </a:rPr>
              <a:t> = x </a:t>
            </a:r>
            <a:r>
              <a:rPr lang="en-US" sz="2400" dirty="0" err="1">
                <a:solidFill>
                  <a:srgbClr val="0000FF"/>
                </a:solidFill>
              </a:rPr>
              <a:t>cos</a:t>
            </a:r>
            <a:r>
              <a:rPr lang="en-US" sz="2400" dirty="0">
                <a:solidFill>
                  <a:srgbClr val="0000FF"/>
                </a:solidFill>
              </a:rPr>
              <a:t> θ + y sin θ</a:t>
            </a:r>
            <a:br>
              <a:rPr lang="en-US" sz="2400" dirty="0">
                <a:solidFill>
                  <a:srgbClr val="0000FF"/>
                </a:solidFill>
              </a:rPr>
            </a:br>
            <a:r>
              <a:rPr lang="en-US" sz="2400" dirty="0">
                <a:solidFill>
                  <a:srgbClr val="0000FF"/>
                </a:solidFill>
              </a:rPr>
              <a:t>	    H(θ, </a:t>
            </a:r>
            <a:r>
              <a:rPr lang="el-GR" sz="2400" dirty="0">
                <a:solidFill>
                  <a:srgbClr val="0000FF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rgbClr val="0000FF"/>
                </a:solidFill>
              </a:rPr>
              <a:t>) = H(θ, </a:t>
            </a:r>
            <a:r>
              <a:rPr lang="el-GR" sz="2400" dirty="0">
                <a:solidFill>
                  <a:srgbClr val="0000FF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rgbClr val="0000FF"/>
                </a:solidFill>
              </a:rPr>
              <a:t>) + 1</a:t>
            </a:r>
            <a:br>
              <a:rPr lang="en-US" sz="2400" dirty="0">
                <a:solidFill>
                  <a:srgbClr val="0000FF"/>
                </a:solidFill>
              </a:rPr>
            </a:br>
            <a:r>
              <a:rPr lang="en-US" sz="2400" dirty="0"/>
              <a:t>    end</a:t>
            </a:r>
            <a:br>
              <a:rPr lang="en-US" sz="2400" dirty="0"/>
            </a:br>
            <a:r>
              <a:rPr lang="en-US" sz="2400" dirty="0" err="1"/>
              <a:t>end</a:t>
            </a:r>
            <a:endParaRPr lang="en-US" sz="2400" dirty="0"/>
          </a:p>
          <a:p>
            <a:pPr marL="444482" indent="-444482">
              <a:lnSpc>
                <a:spcPct val="90000"/>
              </a:lnSpc>
            </a:pPr>
            <a:r>
              <a:rPr lang="en-US" sz="2400" dirty="0"/>
              <a:t>Find the value(s) of (θ, </a:t>
            </a:r>
            <a:r>
              <a:rPr lang="el-GR" sz="2400" dirty="0">
                <a:cs typeface="Times New Roman" pitchFamily="18" charset="0"/>
              </a:rPr>
              <a:t>ρ</a:t>
            </a:r>
            <a:r>
              <a:rPr lang="en-US" sz="2400" dirty="0"/>
              <a:t>) where H(θ, </a:t>
            </a:r>
            <a:r>
              <a:rPr lang="el-GR" sz="2400" dirty="0">
                <a:cs typeface="Times New Roman" pitchFamily="18" charset="0"/>
              </a:rPr>
              <a:t>ρ</a:t>
            </a:r>
            <a:r>
              <a:rPr lang="en-US" sz="2400" dirty="0"/>
              <a:t>) is a local maximum</a:t>
            </a:r>
          </a:p>
          <a:p>
            <a:pPr marL="698472" lvl="1" indent="-317487">
              <a:lnSpc>
                <a:spcPct val="90000"/>
              </a:lnSpc>
            </a:pPr>
            <a:r>
              <a:rPr lang="en-US" sz="2400" dirty="0"/>
              <a:t>The detected line in the image is given by 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l-GR" sz="2400" dirty="0">
                <a:solidFill>
                  <a:srgbClr val="0000FF"/>
                </a:solidFill>
                <a:cs typeface="Times New Roman" pitchFamily="18" charset="0"/>
              </a:rPr>
              <a:t>ρ</a:t>
            </a:r>
            <a:r>
              <a:rPr lang="en-US" sz="2400" dirty="0">
                <a:solidFill>
                  <a:srgbClr val="0000FF"/>
                </a:solidFill>
              </a:rPr>
              <a:t> = x </a:t>
            </a:r>
            <a:r>
              <a:rPr lang="en-US" sz="2400" dirty="0" err="1">
                <a:solidFill>
                  <a:srgbClr val="0000FF"/>
                </a:solidFill>
              </a:rPr>
              <a:t>cos</a:t>
            </a:r>
            <a:r>
              <a:rPr lang="en-US" sz="2400" dirty="0">
                <a:solidFill>
                  <a:srgbClr val="0000FF"/>
                </a:solidFill>
              </a:rPr>
              <a:t> θ + y sin θ</a:t>
            </a: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778501" y="762000"/>
          <a:ext cx="214709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Image" r:id="rId4" imgW="5460317" imgH="5815873" progId="Photoshop.Image.10">
                  <p:embed/>
                </p:oleObj>
              </mc:Choice>
              <mc:Fallback>
                <p:oleObj name="Image" r:id="rId4" imgW="5460317" imgH="5815873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1" y="762000"/>
                        <a:ext cx="214709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5778500" y="1651000"/>
            <a:ext cx="306494" cy="3488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667"/>
              <a:t>ρ</a:t>
            </a:r>
            <a:endParaRPr lang="en-US" sz="1667"/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6838157" y="2730500"/>
            <a:ext cx="303288" cy="3488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67"/>
              <a:t>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31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500" y="927365"/>
            <a:ext cx="6803761" cy="327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2540000" y="4254501"/>
            <a:ext cx="1016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features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032500" y="4254501"/>
            <a:ext cx="10795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votes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noise</a:t>
            </a:r>
          </a:p>
        </p:txBody>
      </p:sp>
      <p:sp>
        <p:nvSpPr>
          <p:cNvPr id="22534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4572000" y="825500"/>
            <a:ext cx="3429000" cy="38735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632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500" y="927365"/>
            <a:ext cx="6803761" cy="327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540000" y="4254501"/>
            <a:ext cx="1016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features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032500" y="4254501"/>
            <a:ext cx="10795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votes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noise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333500" y="4635500"/>
            <a:ext cx="6477000" cy="571500"/>
          </a:xfrm>
        </p:spPr>
        <p:txBody>
          <a:bodyPr/>
          <a:lstStyle/>
          <a:p>
            <a:r>
              <a:rPr lang="en-US"/>
              <a:t>Peak gets fuzzy and hard to locate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973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86"/>
            <a:ext cx="8704038" cy="56743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03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952501"/>
            <a:ext cx="6985000" cy="353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points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0" y="4699000"/>
            <a:ext cx="7620000" cy="889000"/>
          </a:xfrm>
        </p:spPr>
        <p:txBody>
          <a:bodyPr/>
          <a:lstStyle/>
          <a:p>
            <a:pPr algn="ctr"/>
            <a:r>
              <a:rPr lang="en-US"/>
              <a:t>Uniform noise can lead to spurious peaks in the array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2540000" y="4456907"/>
            <a:ext cx="1016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features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6032500" y="4456907"/>
            <a:ext cx="10795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/>
              <a:t>votes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268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noise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Choose a good grid / discretization</a:t>
            </a:r>
          </a:p>
          <a:p>
            <a:pPr lvl="1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 coarse: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large votes obtained when too many different lines correspond to a single bucket</a:t>
            </a:r>
          </a:p>
          <a:p>
            <a:pPr lvl="1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 fine: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miss lines because some points that are not exactly collinear cast votes for different buckets</a:t>
            </a:r>
          </a:p>
          <a:p>
            <a:pPr>
              <a:buFontTx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Increment neighboring bins (smoothing in accumulator array)</a:t>
            </a:r>
          </a:p>
          <a:p>
            <a:pPr>
              <a:buFontTx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to get rid of irrelevant features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E.g., take only edge points with significant gradient magnitude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3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5" grpId="0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c-repres-hghc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8833" y="1095375"/>
            <a:ext cx="2878667" cy="386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 descr="c-repres-imac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3500" y="1268678"/>
            <a:ext cx="3430323" cy="3430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lines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A496-3BAC-4162-8D3D-D5DC7D552BE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675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Edge detection</a:t>
            </a:r>
          </a:p>
          <a:p>
            <a:r>
              <a:rPr lang="en-US" dirty="0"/>
              <a:t>Image Gradients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edge detector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Sobel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edge detector</a:t>
            </a:r>
          </a:p>
          <a:p>
            <a:r>
              <a:rPr lang="en-US" dirty="0">
                <a:solidFill>
                  <a:srgbClr val="BFBFBF"/>
                </a:solidFill>
              </a:rPr>
              <a:t>Canny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Template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035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complicated image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0" y="1215761"/>
            <a:ext cx="6921500" cy="354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5080000" y="5397500"/>
            <a:ext cx="3089307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67"/>
              <a:t>http://ostatic.com/files/images/ss_hough.jpg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A496-3BAC-4162-8D3D-D5DC7D552BE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11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https://youtu.be/4zHbI-fFIlI?t=3m35s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743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6" name="Title 1"/>
          <p:cNvSpPr>
            <a:spLocks noGrp="1"/>
          </p:cNvSpPr>
          <p:nvPr>
            <p:ph type="title" idx="4294967295"/>
          </p:nvPr>
        </p:nvSpPr>
        <p:spPr>
          <a:xfrm>
            <a:off x="1194594" y="0"/>
            <a:ext cx="68580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4594" y="1914261"/>
            <a:ext cx="6858000" cy="3771635"/>
          </a:xfrm>
        </p:spPr>
        <p:txBody>
          <a:bodyPr/>
          <a:lstStyle/>
          <a:p>
            <a:r>
              <a:rPr lang="en-US" sz="2000">
                <a:latin typeface="Arial" charset="0"/>
              </a:rPr>
              <a:t>For a fixed radius r, unknown gradient direction</a:t>
            </a:r>
          </a:p>
        </p:txBody>
      </p:sp>
      <p:sp>
        <p:nvSpPr>
          <p:cNvPr id="1173508" name="Content Placeholder 2"/>
          <p:cNvSpPr txBox="1">
            <a:spLocks/>
          </p:cNvSpPr>
          <p:nvPr/>
        </p:nvSpPr>
        <p:spPr bwMode="auto">
          <a:xfrm>
            <a:off x="1194594" y="971021"/>
            <a:ext cx="68580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Circle: center (a,b) and radius r</a:t>
            </a:r>
          </a:p>
          <a:p>
            <a:pPr lvl="1" eaLnBrk="1" hangingPunct="1">
              <a:spcBef>
                <a:spcPct val="20000"/>
              </a:spcBef>
            </a:pPr>
            <a:endParaRPr lang="en-US" sz="2333">
              <a:solidFill>
                <a:srgbClr val="000000"/>
              </a:solidFill>
              <a:ea typeface="ＭＳ Ｐゴシック" charset="0"/>
            </a:endParaRPr>
          </a:p>
        </p:txBody>
      </p:sp>
      <p:graphicFrame>
        <p:nvGraphicFramePr>
          <p:cNvPr id="1173509" name="Object 5"/>
          <p:cNvGraphicFramePr>
            <a:graphicFrameLocks noChangeAspect="1"/>
          </p:cNvGraphicFramePr>
          <p:nvPr/>
        </p:nvGraphicFramePr>
        <p:xfrm>
          <a:off x="3020219" y="1366574"/>
          <a:ext cx="2730500" cy="44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1735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219" y="1366574"/>
                        <a:ext cx="2730500" cy="447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2096823" y="5072063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5"/>
          <a:stretch>
            <a:fillRect/>
          </a:stretch>
        </p:blipFill>
        <p:spPr bwMode="auto">
          <a:xfrm>
            <a:off x="1468437" y="2567782"/>
            <a:ext cx="310753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 rot="16200000">
            <a:off x="6017287" y="4181079"/>
            <a:ext cx="304271" cy="16734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5819511" y="5048251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Hough space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5400000" flipH="1" flipV="1">
            <a:off x="4176448" y="3739886"/>
            <a:ext cx="237331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flipV="1">
            <a:off x="5363104" y="4926542"/>
            <a:ext cx="2459303" cy="52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5123" name="Object 12"/>
          <p:cNvGraphicFramePr>
            <a:graphicFrameLocks noChangeAspect="1"/>
          </p:cNvGraphicFramePr>
          <p:nvPr/>
        </p:nvGraphicFramePr>
        <p:xfrm>
          <a:off x="7523428" y="4987396"/>
          <a:ext cx="326760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5" name="Equation" r:id="rId7" imgW="126835" imgH="139518" progId="Equation.3">
                  <p:embed/>
                </p:oleObj>
              </mc:Choice>
              <mc:Fallback>
                <p:oleObj name="Equation" r:id="rId7" imgW="126835" imgH="139518" progId="Equation.3">
                  <p:embed/>
                  <p:pic>
                    <p:nvPicPr>
                      <p:cNvPr id="51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428" y="4987396"/>
                        <a:ext cx="326760" cy="359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3"/>
          <p:cNvGraphicFramePr>
            <a:graphicFrameLocks noChangeAspect="1"/>
          </p:cNvGraphicFramePr>
          <p:nvPr/>
        </p:nvGraphicFramePr>
        <p:xfrm>
          <a:off x="4906698" y="2504282"/>
          <a:ext cx="326760" cy="459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6" name="Equation" r:id="rId9" imgW="126725" imgH="177415" progId="Equation.3">
                  <p:embed/>
                </p:oleObj>
              </mc:Choice>
              <mc:Fallback>
                <p:oleObj name="Equation" r:id="rId9" imgW="126725" imgH="177415" progId="Equation.3">
                  <p:embed/>
                  <p:pic>
                    <p:nvPicPr>
                      <p:cNvPr id="512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698" y="2504282"/>
                        <a:ext cx="326760" cy="4590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3518" name="Oval 13"/>
          <p:cNvSpPr>
            <a:spLocks noChangeArrowheads="1"/>
          </p:cNvSpPr>
          <p:nvPr/>
        </p:nvSpPr>
        <p:spPr bwMode="auto">
          <a:xfrm>
            <a:off x="2563813" y="3800740"/>
            <a:ext cx="578115" cy="3651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3519" name="TextBox 14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8397038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33" grpId="0"/>
      <p:bldP spid="12" grpId="0" animBg="1"/>
      <p:bldP spid="103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4" name="Title 1"/>
          <p:cNvSpPr>
            <a:spLocks noGrp="1"/>
          </p:cNvSpPr>
          <p:nvPr>
            <p:ph type="title" idx="4294967295"/>
          </p:nvPr>
        </p:nvSpPr>
        <p:spPr>
          <a:xfrm>
            <a:off x="1194594" y="0"/>
            <a:ext cx="68580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Hough transform for circles</a:t>
            </a:r>
          </a:p>
        </p:txBody>
      </p:sp>
      <p:sp>
        <p:nvSpPr>
          <p:cNvPr id="1175555" name="Content Placeholder 2"/>
          <p:cNvSpPr>
            <a:spLocks noGrp="1"/>
          </p:cNvSpPr>
          <p:nvPr>
            <p:ph idx="4294967295"/>
          </p:nvPr>
        </p:nvSpPr>
        <p:spPr>
          <a:xfrm>
            <a:off x="1194594" y="1914261"/>
            <a:ext cx="6858000" cy="3771635"/>
          </a:xfrm>
        </p:spPr>
        <p:txBody>
          <a:bodyPr/>
          <a:lstStyle/>
          <a:p>
            <a:r>
              <a:rPr lang="en-US" sz="2000">
                <a:latin typeface="Arial" charset="0"/>
              </a:rPr>
              <a:t>For a fixed radius r, unknown gradient direction</a:t>
            </a:r>
          </a:p>
        </p:txBody>
      </p:sp>
      <p:sp>
        <p:nvSpPr>
          <p:cNvPr id="1175556" name="Content Placeholder 2"/>
          <p:cNvSpPr txBox="1">
            <a:spLocks/>
          </p:cNvSpPr>
          <p:nvPr/>
        </p:nvSpPr>
        <p:spPr bwMode="auto">
          <a:xfrm>
            <a:off x="1194594" y="971021"/>
            <a:ext cx="68580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Circle: center (a,b) and radius r</a:t>
            </a:r>
          </a:p>
          <a:p>
            <a:pPr lvl="1" eaLnBrk="1" hangingPunct="1">
              <a:spcBef>
                <a:spcPct val="20000"/>
              </a:spcBef>
            </a:pPr>
            <a:endParaRPr lang="en-US" sz="2333">
              <a:solidFill>
                <a:srgbClr val="000000"/>
              </a:solidFill>
              <a:ea typeface="ＭＳ Ｐゴシック" charset="0"/>
            </a:endParaRPr>
          </a:p>
        </p:txBody>
      </p:sp>
      <p:graphicFrame>
        <p:nvGraphicFramePr>
          <p:cNvPr id="1175557" name="Object 5"/>
          <p:cNvGraphicFramePr>
            <a:graphicFrameLocks noChangeAspect="1"/>
          </p:cNvGraphicFramePr>
          <p:nvPr/>
        </p:nvGraphicFramePr>
        <p:xfrm>
          <a:off x="3020219" y="1366574"/>
          <a:ext cx="2730500" cy="44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175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219" y="1366574"/>
                        <a:ext cx="2730500" cy="447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5558" name="Text Box 9"/>
          <p:cNvSpPr txBox="1">
            <a:spLocks noChangeArrowheads="1"/>
          </p:cNvSpPr>
          <p:nvPr/>
        </p:nvSpPr>
        <p:spPr bwMode="auto">
          <a:xfrm>
            <a:off x="2096823" y="5072063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Image space</a:t>
            </a:r>
          </a:p>
        </p:txBody>
      </p:sp>
      <p:pic>
        <p:nvPicPr>
          <p:cNvPr id="1175559" name="Picture 8" descr="img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5"/>
          <a:stretch>
            <a:fillRect/>
          </a:stretch>
        </p:blipFill>
        <p:spPr bwMode="auto">
          <a:xfrm>
            <a:off x="1468437" y="2567782"/>
            <a:ext cx="310753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5560" name="Text Box 8"/>
          <p:cNvSpPr txBox="1">
            <a:spLocks noChangeArrowheads="1"/>
          </p:cNvSpPr>
          <p:nvPr/>
        </p:nvSpPr>
        <p:spPr bwMode="auto">
          <a:xfrm>
            <a:off x="5819511" y="5048251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Hough space</a:t>
            </a:r>
          </a:p>
        </p:txBody>
      </p:sp>
      <p:pic>
        <p:nvPicPr>
          <p:cNvPr id="1175561" name="Picture 13" descr="img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7"/>
          <a:stretch>
            <a:fillRect/>
          </a:stretch>
        </p:blipFill>
        <p:spPr bwMode="auto">
          <a:xfrm>
            <a:off x="4602428" y="2567782"/>
            <a:ext cx="307313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63813" y="3800740"/>
            <a:ext cx="578115" cy="3651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758657" y="3709459"/>
            <a:ext cx="578114" cy="5172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092157" y="3175000"/>
            <a:ext cx="13533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Intersection: most votes for center occur here.</a:t>
            </a:r>
          </a:p>
        </p:txBody>
      </p:sp>
      <p:sp>
        <p:nvSpPr>
          <p:cNvPr id="1175565" name="TextBox 12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8388018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Title 1"/>
          <p:cNvSpPr>
            <a:spLocks noGrp="1"/>
          </p:cNvSpPr>
          <p:nvPr>
            <p:ph type="title" idx="4294967295"/>
          </p:nvPr>
        </p:nvSpPr>
        <p:spPr>
          <a:xfrm>
            <a:off x="1194594" y="0"/>
            <a:ext cx="68580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Hough transform for circles</a:t>
            </a:r>
          </a:p>
        </p:txBody>
      </p:sp>
      <p:sp>
        <p:nvSpPr>
          <p:cNvPr id="1177603" name="Content Placeholder 2"/>
          <p:cNvSpPr>
            <a:spLocks noGrp="1"/>
          </p:cNvSpPr>
          <p:nvPr>
            <p:ph idx="4294967295"/>
          </p:nvPr>
        </p:nvSpPr>
        <p:spPr>
          <a:xfrm>
            <a:off x="1194594" y="1914261"/>
            <a:ext cx="6858000" cy="578114"/>
          </a:xfrm>
        </p:spPr>
        <p:txBody>
          <a:bodyPr/>
          <a:lstStyle/>
          <a:p>
            <a:r>
              <a:rPr lang="en-US" sz="2000">
                <a:latin typeface="Arial" charset="0"/>
              </a:rPr>
              <a:t>For an unknown radius r, unknown gradient direction</a:t>
            </a:r>
          </a:p>
        </p:txBody>
      </p:sp>
      <p:sp>
        <p:nvSpPr>
          <p:cNvPr id="1177604" name="Content Placeholder 2"/>
          <p:cNvSpPr txBox="1">
            <a:spLocks/>
          </p:cNvSpPr>
          <p:nvPr/>
        </p:nvSpPr>
        <p:spPr bwMode="auto">
          <a:xfrm>
            <a:off x="1194594" y="971021"/>
            <a:ext cx="68580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Circle: center (a,b) and radius r</a:t>
            </a:r>
          </a:p>
          <a:p>
            <a:pPr lvl="1" eaLnBrk="1" hangingPunct="1">
              <a:spcBef>
                <a:spcPct val="20000"/>
              </a:spcBef>
            </a:pPr>
            <a:endParaRPr lang="en-US" sz="2333">
              <a:solidFill>
                <a:srgbClr val="000000"/>
              </a:solidFill>
              <a:ea typeface="ＭＳ Ｐゴシック" charset="0"/>
            </a:endParaRPr>
          </a:p>
        </p:txBody>
      </p:sp>
      <p:graphicFrame>
        <p:nvGraphicFramePr>
          <p:cNvPr id="1177605" name="Object 5"/>
          <p:cNvGraphicFramePr>
            <a:graphicFrameLocks noChangeAspect="1"/>
          </p:cNvGraphicFramePr>
          <p:nvPr/>
        </p:nvGraphicFramePr>
        <p:xfrm>
          <a:off x="3020219" y="1366574"/>
          <a:ext cx="2730500" cy="44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6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177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219" y="1366574"/>
                        <a:ext cx="2730500" cy="447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4"/>
          <a:stretch>
            <a:fillRect/>
          </a:stretch>
        </p:blipFill>
        <p:spPr bwMode="auto">
          <a:xfrm>
            <a:off x="1651000" y="2583657"/>
            <a:ext cx="2603500" cy="21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651500" y="4742657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Hough space</a:t>
            </a:r>
          </a:p>
        </p:txBody>
      </p:sp>
      <p:sp>
        <p:nvSpPr>
          <p:cNvPr id="1177608" name="Text Box 10"/>
          <p:cNvSpPr txBox="1">
            <a:spLocks noChangeArrowheads="1"/>
          </p:cNvSpPr>
          <p:nvPr/>
        </p:nvSpPr>
        <p:spPr bwMode="auto">
          <a:xfrm>
            <a:off x="1968500" y="4754563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77609" name="Rectangle 12"/>
          <p:cNvSpPr>
            <a:spLocks noChangeArrowheads="1"/>
          </p:cNvSpPr>
          <p:nvPr/>
        </p:nvSpPr>
        <p:spPr bwMode="auto">
          <a:xfrm>
            <a:off x="1968500" y="2774157"/>
            <a:ext cx="2476500" cy="165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2349500" y="3091657"/>
            <a:ext cx="1143000" cy="10795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7611" name="Line 15"/>
          <p:cNvSpPr>
            <a:spLocks noChangeShapeType="1"/>
          </p:cNvSpPr>
          <p:nvPr/>
        </p:nvSpPr>
        <p:spPr bwMode="auto">
          <a:xfrm>
            <a:off x="3937000" y="3599657"/>
            <a:ext cx="127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12" name="Oval 17"/>
          <p:cNvSpPr>
            <a:spLocks noChangeArrowheads="1"/>
          </p:cNvSpPr>
          <p:nvPr/>
        </p:nvSpPr>
        <p:spPr bwMode="auto">
          <a:xfrm>
            <a:off x="2857500" y="4107657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815417" y="2461948"/>
            <a:ext cx="3566583" cy="2708010"/>
            <a:chOff x="4864105" y="2954332"/>
            <a:chExt cx="4279895" cy="3249655"/>
          </a:xfrm>
        </p:grpSpPr>
        <p:cxnSp>
          <p:nvCxnSpPr>
            <p:cNvPr id="1177614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177615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177616" name="Straight Arrow Connector 27"/>
            <p:cNvCxnSpPr>
              <a:cxnSpLocks noChangeShapeType="1"/>
            </p:cNvCxnSpPr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177617" name="TextBox 29"/>
            <p:cNvSpPr txBox="1">
              <a:spLocks noChangeArrowheads="1"/>
            </p:cNvSpPr>
            <p:nvPr/>
          </p:nvSpPr>
          <p:spPr bwMode="auto">
            <a:xfrm>
              <a:off x="8588431" y="4743468"/>
              <a:ext cx="555569" cy="510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167" i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77618" name="TextBox 30"/>
            <p:cNvSpPr txBox="1">
              <a:spLocks noChangeArrowheads="1"/>
            </p:cNvSpPr>
            <p:nvPr/>
          </p:nvSpPr>
          <p:spPr bwMode="auto">
            <a:xfrm>
              <a:off x="4900617" y="5327675"/>
              <a:ext cx="555569" cy="510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167" i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177619" name="TextBox 31"/>
            <p:cNvSpPr txBox="1">
              <a:spLocks noChangeArrowheads="1"/>
            </p:cNvSpPr>
            <p:nvPr/>
          </p:nvSpPr>
          <p:spPr bwMode="auto">
            <a:xfrm>
              <a:off x="6142059" y="2954332"/>
              <a:ext cx="628597" cy="510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167" i="1">
                  <a:solidFill>
                    <a:srgbClr val="000000"/>
                  </a:solidFill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540000" y="342900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667000" y="3619500"/>
            <a:ext cx="571500" cy="5715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7622" name="TextBox 28"/>
          <p:cNvSpPr txBox="1">
            <a:spLocks noChangeArrowheads="1"/>
          </p:cNvSpPr>
          <p:nvPr/>
        </p:nvSpPr>
        <p:spPr bwMode="auto">
          <a:xfrm>
            <a:off x="2032000" y="3429000"/>
            <a:ext cx="63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?</a:t>
            </a: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794000" y="406400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7624" name="TextBox 23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5518674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Title 1"/>
          <p:cNvSpPr>
            <a:spLocks noGrp="1"/>
          </p:cNvSpPr>
          <p:nvPr>
            <p:ph type="title" idx="4294967295"/>
          </p:nvPr>
        </p:nvSpPr>
        <p:spPr>
          <a:xfrm>
            <a:off x="1194594" y="0"/>
            <a:ext cx="68580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Hough transform for circles</a:t>
            </a:r>
          </a:p>
        </p:txBody>
      </p:sp>
      <p:sp>
        <p:nvSpPr>
          <p:cNvPr id="1179651" name="Content Placeholder 2"/>
          <p:cNvSpPr>
            <a:spLocks noGrp="1"/>
          </p:cNvSpPr>
          <p:nvPr>
            <p:ph idx="4294967295"/>
          </p:nvPr>
        </p:nvSpPr>
        <p:spPr>
          <a:xfrm>
            <a:off x="1194594" y="1914261"/>
            <a:ext cx="6858000" cy="578114"/>
          </a:xfrm>
        </p:spPr>
        <p:txBody>
          <a:bodyPr/>
          <a:lstStyle/>
          <a:p>
            <a:r>
              <a:rPr lang="en-US" sz="2000">
                <a:latin typeface="Arial" charset="0"/>
              </a:rPr>
              <a:t>For an unknown radius r, unknown gradient direction</a:t>
            </a:r>
          </a:p>
        </p:txBody>
      </p:sp>
      <p:sp>
        <p:nvSpPr>
          <p:cNvPr id="1179652" name="Content Placeholder 2"/>
          <p:cNvSpPr txBox="1">
            <a:spLocks/>
          </p:cNvSpPr>
          <p:nvPr/>
        </p:nvSpPr>
        <p:spPr bwMode="auto">
          <a:xfrm>
            <a:off x="1194594" y="971021"/>
            <a:ext cx="68580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Circle: center (a,b) and radius r</a:t>
            </a:r>
          </a:p>
          <a:p>
            <a:pPr lvl="1" eaLnBrk="1" hangingPunct="1">
              <a:spcBef>
                <a:spcPct val="20000"/>
              </a:spcBef>
            </a:pPr>
            <a:endParaRPr lang="en-US" sz="2333">
              <a:solidFill>
                <a:srgbClr val="000000"/>
              </a:solidFill>
              <a:ea typeface="ＭＳ Ｐゴシック" charset="0"/>
            </a:endParaRPr>
          </a:p>
        </p:txBody>
      </p:sp>
      <p:graphicFrame>
        <p:nvGraphicFramePr>
          <p:cNvPr id="1179653" name="Object 5"/>
          <p:cNvGraphicFramePr>
            <a:graphicFrameLocks noChangeAspect="1"/>
          </p:cNvGraphicFramePr>
          <p:nvPr/>
        </p:nvGraphicFramePr>
        <p:xfrm>
          <a:off x="3020219" y="1366574"/>
          <a:ext cx="2730500" cy="44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0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179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219" y="1366574"/>
                        <a:ext cx="2730500" cy="447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965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t="60902" r="49167" b="11839"/>
          <a:stretch>
            <a:fillRect/>
          </a:stretch>
        </p:blipFill>
        <p:spPr bwMode="auto">
          <a:xfrm>
            <a:off x="5016501" y="2583657"/>
            <a:ext cx="2289969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9655" name="Picture 10" descr="img00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4"/>
          <a:stretch>
            <a:fillRect/>
          </a:stretch>
        </p:blipFill>
        <p:spPr bwMode="auto">
          <a:xfrm>
            <a:off x="1651000" y="2583657"/>
            <a:ext cx="2603500" cy="21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9656" name="Text Box 9"/>
          <p:cNvSpPr txBox="1">
            <a:spLocks noChangeArrowheads="1"/>
          </p:cNvSpPr>
          <p:nvPr/>
        </p:nvSpPr>
        <p:spPr bwMode="auto">
          <a:xfrm>
            <a:off x="5651500" y="4742657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Hough space</a:t>
            </a:r>
          </a:p>
        </p:txBody>
      </p:sp>
      <p:sp>
        <p:nvSpPr>
          <p:cNvPr id="1179657" name="Text Box 10"/>
          <p:cNvSpPr txBox="1">
            <a:spLocks noChangeArrowheads="1"/>
          </p:cNvSpPr>
          <p:nvPr/>
        </p:nvSpPr>
        <p:spPr bwMode="auto">
          <a:xfrm>
            <a:off x="1968500" y="4754563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Image space</a:t>
            </a:r>
          </a:p>
        </p:txBody>
      </p:sp>
      <p:sp>
        <p:nvSpPr>
          <p:cNvPr id="1179658" name="Rectangle 12"/>
          <p:cNvSpPr>
            <a:spLocks noChangeArrowheads="1"/>
          </p:cNvSpPr>
          <p:nvPr/>
        </p:nvSpPr>
        <p:spPr bwMode="auto">
          <a:xfrm>
            <a:off x="1968500" y="2774157"/>
            <a:ext cx="2476500" cy="165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857500" y="3028157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9660" name="Line 15"/>
          <p:cNvSpPr>
            <a:spLocks noChangeShapeType="1"/>
          </p:cNvSpPr>
          <p:nvPr/>
        </p:nvSpPr>
        <p:spPr bwMode="auto">
          <a:xfrm>
            <a:off x="3937000" y="3599657"/>
            <a:ext cx="127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0" t="68269" r="50998" b="18469"/>
          <a:stretch>
            <a:fillRect/>
          </a:stretch>
        </p:blipFill>
        <p:spPr bwMode="auto">
          <a:xfrm>
            <a:off x="6159500" y="3218657"/>
            <a:ext cx="1460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9662" name="Oval 17"/>
          <p:cNvSpPr>
            <a:spLocks noChangeArrowheads="1"/>
          </p:cNvSpPr>
          <p:nvPr/>
        </p:nvSpPr>
        <p:spPr bwMode="auto">
          <a:xfrm>
            <a:off x="2857500" y="4107657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tr-TR">
              <a:solidFill>
                <a:srgbClr val="000000"/>
              </a:solidFill>
            </a:endParaRPr>
          </a:p>
        </p:txBody>
      </p:sp>
      <p:sp>
        <p:nvSpPr>
          <p:cNvPr id="1179663" name="TextBox 20"/>
          <p:cNvSpPr txBox="1">
            <a:spLocks noChangeArrowheads="1"/>
          </p:cNvSpPr>
          <p:nvPr/>
        </p:nvSpPr>
        <p:spPr bwMode="auto">
          <a:xfrm>
            <a:off x="7705990" y="3892021"/>
            <a:ext cx="463021" cy="42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167" i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79664" name="TextBox 21"/>
          <p:cNvSpPr txBox="1">
            <a:spLocks noChangeArrowheads="1"/>
          </p:cNvSpPr>
          <p:nvPr/>
        </p:nvSpPr>
        <p:spPr bwMode="auto">
          <a:xfrm>
            <a:off x="4930511" y="4439708"/>
            <a:ext cx="463021" cy="42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167" i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79665" name="TextBox 22"/>
          <p:cNvSpPr txBox="1">
            <a:spLocks noChangeArrowheads="1"/>
          </p:cNvSpPr>
          <p:nvPr/>
        </p:nvSpPr>
        <p:spPr bwMode="auto">
          <a:xfrm>
            <a:off x="6032500" y="2461948"/>
            <a:ext cx="371740" cy="4258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167" i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179666" name="TextBox 23"/>
          <p:cNvSpPr txBox="1">
            <a:spLocks noChangeArrowheads="1"/>
          </p:cNvSpPr>
          <p:nvPr/>
        </p:nvSpPr>
        <p:spPr bwMode="auto">
          <a:xfrm>
            <a:off x="717550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25730954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Title 1"/>
          <p:cNvSpPr>
            <a:spLocks noGrp="1"/>
          </p:cNvSpPr>
          <p:nvPr>
            <p:ph type="title" idx="4294967295"/>
          </p:nvPr>
        </p:nvSpPr>
        <p:spPr>
          <a:xfrm>
            <a:off x="1133740" y="119063"/>
            <a:ext cx="6858000" cy="64293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43000" y="889001"/>
            <a:ext cx="6858000" cy="418835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For every edge pixel (</a:t>
            </a:r>
            <a:r>
              <a:rPr lang="en-US" sz="2333" i="1">
                <a:latin typeface="Arial" charset="0"/>
              </a:rPr>
              <a:t>x,y</a:t>
            </a:r>
            <a:r>
              <a:rPr lang="en-US" sz="2333">
                <a:latin typeface="Arial" charset="0"/>
              </a:rPr>
              <a:t>) : 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	For each possible radius value </a:t>
            </a:r>
            <a:r>
              <a:rPr lang="en-US" sz="2333" i="1">
                <a:latin typeface="Arial" charset="0"/>
              </a:rPr>
              <a:t>r</a:t>
            </a:r>
            <a:r>
              <a:rPr lang="en-US" sz="2333">
                <a:latin typeface="Arial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	    For each possible gradient direction </a:t>
            </a:r>
            <a:r>
              <a:rPr lang="el-GR" sz="2333" i="1">
                <a:latin typeface="Arial" charset="0"/>
              </a:rPr>
              <a:t>θ</a:t>
            </a:r>
            <a:r>
              <a:rPr lang="en-US" sz="2333" i="1">
                <a:latin typeface="Arial" charset="0"/>
              </a:rPr>
              <a:t>: </a:t>
            </a:r>
          </a:p>
          <a:p>
            <a:pPr eaLnBrk="1" hangingPunct="1">
              <a:buFontTx/>
              <a:buNone/>
            </a:pPr>
            <a:r>
              <a:rPr lang="en-US" sz="2333" i="1">
                <a:solidFill>
                  <a:srgbClr val="92D050"/>
                </a:solidFill>
                <a:latin typeface="Arial" charset="0"/>
              </a:rPr>
              <a:t>		// or use estimated gradient at (x,y)</a:t>
            </a:r>
            <a:endParaRPr lang="en-US" sz="2333">
              <a:solidFill>
                <a:srgbClr val="92D050"/>
              </a:solidFill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	    		</a:t>
            </a:r>
            <a:r>
              <a:rPr lang="en-US" sz="2333" i="1">
                <a:latin typeface="Arial" charset="0"/>
              </a:rPr>
              <a:t>a</a:t>
            </a:r>
            <a:r>
              <a:rPr lang="en-US" sz="2333">
                <a:latin typeface="Arial" charset="0"/>
              </a:rPr>
              <a:t> = </a:t>
            </a:r>
            <a:r>
              <a:rPr lang="en-US" sz="2333" i="1">
                <a:latin typeface="Arial" charset="0"/>
              </a:rPr>
              <a:t>x</a:t>
            </a:r>
            <a:r>
              <a:rPr lang="en-US" sz="2333">
                <a:latin typeface="Arial" charset="0"/>
              </a:rPr>
              <a:t> – </a:t>
            </a:r>
            <a:r>
              <a:rPr lang="en-US" sz="2333" i="1">
                <a:latin typeface="Arial" charset="0"/>
              </a:rPr>
              <a:t>r</a:t>
            </a:r>
            <a:r>
              <a:rPr lang="en-US" sz="2333">
                <a:latin typeface="Arial" charset="0"/>
              </a:rPr>
              <a:t> cos(</a:t>
            </a:r>
            <a:r>
              <a:rPr lang="el-GR" sz="2333" i="1">
                <a:latin typeface="Arial" charset="0"/>
              </a:rPr>
              <a:t>θ</a:t>
            </a:r>
            <a:r>
              <a:rPr lang="en-US" sz="2333">
                <a:latin typeface="Arial" charset="0"/>
              </a:rPr>
              <a:t>) </a:t>
            </a:r>
            <a:r>
              <a:rPr lang="en-US" sz="2333">
                <a:solidFill>
                  <a:srgbClr val="92D050"/>
                </a:solidFill>
                <a:latin typeface="Arial" charset="0"/>
              </a:rPr>
              <a:t>// column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	    		</a:t>
            </a:r>
            <a:r>
              <a:rPr lang="en-US" sz="2333" i="1">
                <a:latin typeface="Arial" charset="0"/>
              </a:rPr>
              <a:t>b</a:t>
            </a:r>
            <a:r>
              <a:rPr lang="en-US" sz="2333">
                <a:latin typeface="Arial" charset="0"/>
              </a:rPr>
              <a:t> = </a:t>
            </a:r>
            <a:r>
              <a:rPr lang="en-US" sz="2333" i="1">
                <a:latin typeface="Arial" charset="0"/>
              </a:rPr>
              <a:t>y</a:t>
            </a:r>
            <a:r>
              <a:rPr lang="en-US" sz="2333">
                <a:latin typeface="Arial" charset="0"/>
              </a:rPr>
              <a:t> + </a:t>
            </a:r>
            <a:r>
              <a:rPr lang="en-US" sz="2333" i="1">
                <a:latin typeface="Arial" charset="0"/>
              </a:rPr>
              <a:t>r</a:t>
            </a:r>
            <a:r>
              <a:rPr lang="en-US" sz="2333">
                <a:latin typeface="Arial" charset="0"/>
              </a:rPr>
              <a:t> sin(</a:t>
            </a:r>
            <a:r>
              <a:rPr lang="el-GR" sz="2333" i="1">
                <a:latin typeface="Arial" charset="0"/>
              </a:rPr>
              <a:t>θ</a:t>
            </a:r>
            <a:r>
              <a:rPr lang="en-US" sz="2333">
                <a:latin typeface="Arial" charset="0"/>
              </a:rPr>
              <a:t>)  </a:t>
            </a:r>
            <a:r>
              <a:rPr lang="en-US" sz="2333">
                <a:solidFill>
                  <a:srgbClr val="92D050"/>
                </a:solidFill>
                <a:latin typeface="Arial" charset="0"/>
              </a:rPr>
              <a:t>// row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	    		H[</a:t>
            </a:r>
            <a:r>
              <a:rPr lang="en-US" sz="2333" i="1">
                <a:latin typeface="Arial" charset="0"/>
              </a:rPr>
              <a:t>a,b,r</a:t>
            </a:r>
            <a:r>
              <a:rPr lang="en-US" sz="2333">
                <a:latin typeface="Arial" charset="0"/>
              </a:rPr>
              <a:t>] += 1</a:t>
            </a:r>
          </a:p>
          <a:p>
            <a:pPr eaLnBrk="1" hangingPunct="1">
              <a:buFontTx/>
              <a:buNone/>
            </a:pPr>
            <a:endParaRPr lang="en-US" sz="2333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		</a:t>
            </a:r>
          </a:p>
          <a:p>
            <a:pPr lvl="1"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  <p:sp>
        <p:nvSpPr>
          <p:cNvPr id="1183750" name="TextBox 5"/>
          <p:cNvSpPr txBox="1">
            <a:spLocks noChangeArrowheads="1"/>
          </p:cNvSpPr>
          <p:nvPr/>
        </p:nvSpPr>
        <p:spPr bwMode="auto">
          <a:xfrm>
            <a:off x="0" y="5458354"/>
            <a:ext cx="15240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67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1447845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19" y="1325563"/>
            <a:ext cx="2319073" cy="30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579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4" y="1320271"/>
            <a:ext cx="2319073" cy="30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5796" name="Text Box 6"/>
          <p:cNvSpPr txBox="1">
            <a:spLocks noChangeArrowheads="1"/>
          </p:cNvSpPr>
          <p:nvPr/>
        </p:nvSpPr>
        <p:spPr bwMode="auto">
          <a:xfrm>
            <a:off x="1579563" y="986896"/>
            <a:ext cx="12012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4085167" y="1001448"/>
            <a:ext cx="224895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Edges</a:t>
            </a:r>
          </a:p>
        </p:txBody>
      </p:sp>
      <p:sp>
        <p:nvSpPr>
          <p:cNvPr id="1185798" name="Title 1"/>
          <p:cNvSpPr txBox="1">
            <a:spLocks/>
          </p:cNvSpPr>
          <p:nvPr/>
        </p:nvSpPr>
        <p:spPr bwMode="auto">
          <a:xfrm>
            <a:off x="762000" y="0"/>
            <a:ext cx="76200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3333">
                <a:solidFill>
                  <a:srgbClr val="000000"/>
                </a:solidFill>
              </a:rPr>
              <a:t>Example: detecting circles with Hough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82"/>
          <a:stretch>
            <a:fillRect/>
          </a:stretch>
        </p:blipFill>
        <p:spPr bwMode="auto">
          <a:xfrm>
            <a:off x="5789084" y="1336146"/>
            <a:ext cx="2464594" cy="30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306344" y="1019969"/>
            <a:ext cx="175418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Votes: Penny</a:t>
            </a:r>
          </a:p>
        </p:txBody>
      </p:sp>
      <p:sp>
        <p:nvSpPr>
          <p:cNvPr id="1185801" name="TextBox 12"/>
          <p:cNvSpPr txBox="1">
            <a:spLocks noChangeArrowheads="1"/>
          </p:cNvSpPr>
          <p:nvPr/>
        </p:nvSpPr>
        <p:spPr bwMode="auto">
          <a:xfrm>
            <a:off x="920750" y="4561417"/>
            <a:ext cx="77589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Note: a different Hough transform (with separate accumulators) was used for each circle radius (quarters vs. penny).</a:t>
            </a:r>
          </a:p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327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19" y="1325563"/>
            <a:ext cx="2319073" cy="30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4" y="1320271"/>
            <a:ext cx="2319073" cy="30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579563" y="986896"/>
            <a:ext cx="12012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Original</a:t>
            </a:r>
          </a:p>
        </p:txBody>
      </p:sp>
      <p:sp>
        <p:nvSpPr>
          <p:cNvPr id="1187845" name="Text Box 7"/>
          <p:cNvSpPr txBox="1">
            <a:spLocks noChangeArrowheads="1"/>
          </p:cNvSpPr>
          <p:nvPr/>
        </p:nvSpPr>
        <p:spPr bwMode="auto">
          <a:xfrm>
            <a:off x="4085167" y="1001448"/>
            <a:ext cx="224895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Edges</a:t>
            </a:r>
          </a:p>
        </p:txBody>
      </p:sp>
      <p:sp>
        <p:nvSpPr>
          <p:cNvPr id="1187846" name="Title 1"/>
          <p:cNvSpPr txBox="1">
            <a:spLocks/>
          </p:cNvSpPr>
          <p:nvPr/>
        </p:nvSpPr>
        <p:spPr bwMode="auto">
          <a:xfrm>
            <a:off x="762000" y="0"/>
            <a:ext cx="76200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3333">
                <a:solidFill>
                  <a:srgbClr val="000000"/>
                </a:solidFill>
              </a:rPr>
              <a:t>Example: detecting circles with Hough</a:t>
            </a:r>
          </a:p>
        </p:txBody>
      </p:sp>
      <p:sp>
        <p:nvSpPr>
          <p:cNvPr id="1187847" name="Text Box 5"/>
          <p:cNvSpPr txBox="1">
            <a:spLocks noChangeArrowheads="1"/>
          </p:cNvSpPr>
          <p:nvPr/>
        </p:nvSpPr>
        <p:spPr bwMode="auto">
          <a:xfrm>
            <a:off x="6184636" y="1019969"/>
            <a:ext cx="175418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>
                <a:solidFill>
                  <a:srgbClr val="000000"/>
                </a:solidFill>
                <a:ea typeface="SimSun" charset="0"/>
                <a:cs typeface="SimSun" charset="0"/>
              </a:rPr>
              <a:t>Votes: Quarter</a:t>
            </a:r>
          </a:p>
        </p:txBody>
      </p:sp>
      <p:pic>
        <p:nvPicPr>
          <p:cNvPr id="11878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/>
          <a:stretch>
            <a:fillRect/>
          </a:stretch>
        </p:blipFill>
        <p:spPr bwMode="auto">
          <a:xfrm>
            <a:off x="5758657" y="1305719"/>
            <a:ext cx="2530739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4" y="1336146"/>
            <a:ext cx="2312458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907522" y="947098"/>
            <a:ext cx="282707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2000" dirty="0">
                <a:solidFill>
                  <a:srgbClr val="000000"/>
                </a:solidFill>
                <a:ea typeface="SimSun" charset="0"/>
                <a:cs typeface="SimSun" charset="0"/>
              </a:rPr>
              <a:t>Combined detections</a:t>
            </a:r>
          </a:p>
        </p:txBody>
      </p:sp>
      <p:sp>
        <p:nvSpPr>
          <p:cNvPr id="1187851" name="Text Box 4"/>
          <p:cNvSpPr txBox="1">
            <a:spLocks noChangeArrowheads="1"/>
          </p:cNvSpPr>
          <p:nvPr/>
        </p:nvSpPr>
        <p:spPr bwMode="auto">
          <a:xfrm>
            <a:off x="5938573" y="5548313"/>
            <a:ext cx="3205427" cy="16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charset="0"/>
              <a:buNone/>
            </a:pPr>
            <a:r>
              <a:rPr lang="en-GB" sz="1167">
                <a:solidFill>
                  <a:srgbClr val="000000"/>
                </a:solidFill>
                <a:ea typeface="SimSun" charset="0"/>
                <a:cs typeface="SimSun" charset="0"/>
              </a:rPr>
              <a:t>Coin finding sample images from: Vivek Kwatra</a:t>
            </a:r>
          </a:p>
        </p:txBody>
      </p:sp>
    </p:spTree>
    <p:extLst>
      <p:ext uri="{BB962C8B-B14F-4D97-AF65-F5344CB8AC3E}">
        <p14:creationId xmlns:p14="http://schemas.microsoft.com/office/powerpoint/2010/main" val="2716533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EB3CF36-0830-44F7-AE5E-AB82ABDF538F}" type="slidenum">
              <a:rPr lang="en-US"/>
              <a:pPr/>
              <a:t>14</a:t>
            </a:fld>
            <a:endParaRPr lang="en-US"/>
          </a:p>
        </p:txBody>
      </p:sp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Recall : Images as functions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4294967295"/>
          </p:nvPr>
        </p:nvSpPr>
        <p:spPr>
          <a:xfrm>
            <a:off x="4495800" y="4869657"/>
            <a:ext cx="3962400" cy="527843"/>
          </a:xfrm>
        </p:spPr>
        <p:txBody>
          <a:bodyPr/>
          <a:lstStyle/>
          <a:p>
            <a:pPr eaLnBrk="1" hangingPunct="1"/>
            <a:r>
              <a:rPr lang="en-US" sz="2400"/>
              <a:t>Edges look like steep cliffs</a:t>
            </a: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099344"/>
            <a:ext cx="4914900" cy="351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1000"/>
            <a:ext cx="3276600" cy="255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235826" y="5431896"/>
            <a:ext cx="4284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97210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1C92FD66-DF45-4913-8F9E-B97A54474C25}" type="slidenum">
              <a:rPr lang="en-US"/>
              <a:pPr/>
              <a:t>15</a:t>
            </a:fld>
            <a:endParaRPr lang="en-US"/>
          </a:p>
        </p:txBody>
      </p:sp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952500"/>
          </a:xfrm>
        </p:spPr>
        <p:txBody>
          <a:bodyPr/>
          <a:lstStyle/>
          <a:p>
            <a:r>
              <a:rPr lang="en-US"/>
              <a:t>Derivatives and edges</a:t>
            </a:r>
          </a:p>
        </p:txBody>
      </p:sp>
      <p:pic>
        <p:nvPicPr>
          <p:cNvPr id="81923" name="Picture 4" descr="step_ed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13000"/>
            <a:ext cx="2743200" cy="1735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28600" y="33020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171291" y="2095501"/>
            <a:ext cx="813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/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09913" y="1878542"/>
            <a:ext cx="2879725" cy="2271448"/>
            <a:chOff x="1959" y="1420"/>
            <a:chExt cx="1814" cy="1717"/>
          </a:xfrm>
        </p:grpSpPr>
        <p:sp>
          <p:nvSpPr>
            <p:cNvPr id="81939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r-TR"/>
            </a:p>
          </p:txBody>
        </p:sp>
        <p:sp>
          <p:nvSpPr>
            <p:cNvPr id="81940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1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2" name="Text Box 11"/>
            <p:cNvSpPr txBox="1">
              <a:spLocks noChangeArrowheads="1"/>
            </p:cNvSpPr>
            <p:nvPr/>
          </p:nvSpPr>
          <p:spPr bwMode="auto">
            <a:xfrm>
              <a:off x="1959" y="1420"/>
              <a:ext cx="181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intensity function</a:t>
              </a:r>
              <a:br>
                <a:rPr lang="en-US"/>
              </a:br>
              <a:r>
                <a:rPr lang="en-US"/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107407"/>
            <a:ext cx="2743200" cy="2042583"/>
            <a:chOff x="3888" y="1593"/>
            <a:chExt cx="1728" cy="1544"/>
          </a:xfrm>
        </p:grpSpPr>
        <p:sp>
          <p:nvSpPr>
            <p:cNvPr id="81934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r-TR"/>
            </a:p>
          </p:txBody>
        </p:sp>
        <p:grpSp>
          <p:nvGrpSpPr>
            <p:cNvPr id="81935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81937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8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36" name="Text Box 17"/>
            <p:cNvSpPr txBox="1">
              <a:spLocks noChangeArrowheads="1"/>
            </p:cNvSpPr>
            <p:nvPr/>
          </p:nvSpPr>
          <p:spPr bwMode="auto">
            <a:xfrm>
              <a:off x="4211" y="1593"/>
              <a:ext cx="101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78588" y="2730500"/>
            <a:ext cx="2327275" cy="2779448"/>
            <a:chOff x="4081" y="2064"/>
            <a:chExt cx="1466" cy="2101"/>
          </a:xfrm>
        </p:grpSpPr>
        <p:sp>
          <p:nvSpPr>
            <p:cNvPr id="81931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2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3" name="Text Box 21"/>
            <p:cNvSpPr txBox="1">
              <a:spLocks noChangeArrowheads="1"/>
            </p:cNvSpPr>
            <p:nvPr/>
          </p:nvSpPr>
          <p:spPr bwMode="auto">
            <a:xfrm>
              <a:off x="4081" y="3676"/>
              <a:ext cx="1466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edges correspond to</a:t>
              </a:r>
              <a:br>
                <a:rPr lang="en-US"/>
              </a:br>
              <a:r>
                <a:rPr lang="en-US"/>
                <a:t>extrema of derivative</a:t>
              </a:r>
            </a:p>
          </p:txBody>
        </p:sp>
      </p:grpSp>
      <p:sp>
        <p:nvSpPr>
          <p:cNvPr id="81929" name="TextBox 4"/>
          <p:cNvSpPr txBox="1">
            <a:spLocks noChangeArrowheads="1"/>
          </p:cNvSpPr>
          <p:nvPr/>
        </p:nvSpPr>
        <p:spPr bwMode="auto">
          <a:xfrm>
            <a:off x="7704138" y="5517886"/>
            <a:ext cx="21907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Source: L. Lazebnik</a:t>
            </a:r>
          </a:p>
        </p:txBody>
      </p:sp>
      <p:sp>
        <p:nvSpPr>
          <p:cNvPr id="81930" name="Rectangle 22"/>
          <p:cNvSpPr>
            <a:spLocks noChangeArrowheads="1"/>
          </p:cNvSpPr>
          <p:nvPr/>
        </p:nvSpPr>
        <p:spPr bwMode="auto">
          <a:xfrm>
            <a:off x="774701" y="971021"/>
            <a:ext cx="72294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An edge is a place of rapid change in the image intensity function.</a:t>
            </a:r>
          </a:p>
        </p:txBody>
      </p:sp>
    </p:spTree>
    <p:extLst>
      <p:ext uri="{BB962C8B-B14F-4D97-AF65-F5344CB8AC3E}">
        <p14:creationId xmlns:p14="http://schemas.microsoft.com/office/powerpoint/2010/main" val="342815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Derivatives in 1D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4"/>
            <a:ext cx="5772150" cy="12878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Derivative in 1D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31" y="1181369"/>
            <a:ext cx="6172200" cy="156391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39" y="2667000"/>
            <a:ext cx="4619625" cy="120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12" y="3975596"/>
            <a:ext cx="4552950" cy="11959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9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Discrete derivative in 1D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93275"/>
            <a:ext cx="4143372" cy="3771636"/>
          </a:xfrm>
        </p:spPr>
      </p:pic>
      <p:sp>
        <p:nvSpPr>
          <p:cNvPr id="7" name="TextBox 6"/>
          <p:cNvSpPr txBox="1"/>
          <p:nvPr/>
        </p:nvSpPr>
        <p:spPr>
          <a:xfrm>
            <a:off x="1485900" y="1397004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Backward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3044" y="2642348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Forward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619" y="3847582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Central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1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8"/>
          <a:stretch/>
        </p:blipFill>
        <p:spPr>
          <a:xfrm>
            <a:off x="2286001" y="1778000"/>
            <a:ext cx="2762840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1D discrete derivate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216136"/>
          </a:xfrm>
        </p:spPr>
        <p:txBody>
          <a:bodyPr>
            <a:normAutofit/>
          </a:bodyPr>
          <a:lstStyle/>
          <a:p>
            <a:r>
              <a:rPr lang="en-US" dirty="0"/>
              <a:t>Backward filter:                       [0      1      -1]</a:t>
            </a:r>
          </a:p>
          <a:p>
            <a:endParaRPr lang="en-US" dirty="0"/>
          </a:p>
          <a:p>
            <a:r>
              <a:rPr lang="en-US" dirty="0"/>
              <a:t>Forward:                                   [-1      1      0]</a:t>
            </a:r>
          </a:p>
          <a:p>
            <a:endParaRPr lang="en-US" dirty="0"/>
          </a:p>
          <a:p>
            <a:r>
              <a:rPr lang="en-US" dirty="0"/>
              <a:t>Central:                                     [ 1      0     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  <a:p>
            <a:r>
              <a:rPr lang="en-US" dirty="0"/>
              <a:t>Image Gradients</a:t>
            </a:r>
          </a:p>
          <a:p>
            <a:r>
              <a:rPr lang="en-US" dirty="0"/>
              <a:t>A simple edge detector</a:t>
            </a:r>
          </a:p>
          <a:p>
            <a:r>
              <a:rPr lang="en-US" dirty="0" err="1"/>
              <a:t>Sobel</a:t>
            </a:r>
            <a:r>
              <a:rPr lang="en-US" dirty="0"/>
              <a:t> edge detector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/>
              <a:t>Template Matching</a:t>
            </a:r>
          </a:p>
          <a:p>
            <a:r>
              <a:rPr lang="en-US"/>
              <a:t>Fitting: Hough Transform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054888"/>
            <a:ext cx="5094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background reading:</a:t>
            </a:r>
          </a:p>
          <a:p>
            <a:r>
              <a:rPr lang="en-US" dirty="0"/>
              <a:t>Forsyth and Ponce, Computer Vision, Chapter 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8636" y="4762500"/>
            <a:ext cx="32291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Slides are mostly adapted from</a:t>
            </a:r>
          </a:p>
          <a:p>
            <a:r>
              <a:rPr lang="en-US" sz="1600" b="1" dirty="0"/>
              <a:t>Stanford CS131 course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1D discrete derivate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53694"/>
            <a:ext cx="6972300" cy="117040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derivate in 2D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44"/>
          <a:stretch/>
        </p:blipFill>
        <p:spPr>
          <a:xfrm>
            <a:off x="2057400" y="1244158"/>
            <a:ext cx="5358690" cy="6608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derivate in 2D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783"/>
          <a:stretch/>
        </p:blipFill>
        <p:spPr>
          <a:xfrm>
            <a:off x="1600200" y="952500"/>
            <a:ext cx="5652038" cy="2438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derivate in 2D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8" y="746175"/>
            <a:ext cx="5781362" cy="4358964"/>
          </a:xfrm>
        </p:spPr>
      </p:pic>
      <p:sp>
        <p:nvSpPr>
          <p:cNvPr id="3" name="Rectangle 2"/>
          <p:cNvSpPr/>
          <p:nvPr/>
        </p:nvSpPr>
        <p:spPr>
          <a:xfrm>
            <a:off x="4286250" y="4381500"/>
            <a:ext cx="1485900" cy="82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29100"/>
            <a:ext cx="22538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filters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2" y="2549441"/>
            <a:ext cx="1724025" cy="1640417"/>
          </a:xfrm>
        </p:spPr>
      </p:pic>
      <p:sp>
        <p:nvSpPr>
          <p:cNvPr id="8" name="TextBox 7"/>
          <p:cNvSpPr txBox="1"/>
          <p:nvPr/>
        </p:nvSpPr>
        <p:spPr>
          <a:xfrm>
            <a:off x="1657350" y="1596102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850000"/>
                </a:solidFill>
              </a:rPr>
              <a:t>What does this filter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9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filters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2" y="2549441"/>
            <a:ext cx="1724025" cy="164041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517691"/>
            <a:ext cx="2076450" cy="1703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7350" y="1596102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rgbClr val="850000"/>
                </a:solidFill>
              </a:rPr>
              <a:t>What about this filter?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- example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1" y="1841500"/>
            <a:ext cx="3800475" cy="29315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-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1" y="1841500"/>
            <a:ext cx="3800475" cy="293158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2197513"/>
            <a:ext cx="2076450" cy="1703917"/>
          </a:xfrm>
          <a:prstGeom prst="rect">
            <a:avLst/>
          </a:prstGeom>
          <a:ln w="38100">
            <a:solidFill>
              <a:srgbClr val="85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419600" y="1065193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50000"/>
                </a:solidFill>
              </a:rPr>
              <a:t>What happens when we apply this filter?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01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-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50" y="1821660"/>
            <a:ext cx="2149207" cy="16578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30" y="3609313"/>
            <a:ext cx="1959897" cy="1608274"/>
          </a:xfrm>
          <a:prstGeom prst="rect">
            <a:avLst/>
          </a:prstGeom>
          <a:ln w="38100">
            <a:solidFill>
              <a:srgbClr val="85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86200" y="1181368"/>
            <a:ext cx="4667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850000"/>
                </a:solidFill>
              </a:rPr>
              <a:t>What happens when we apply this filter?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2349500"/>
            <a:ext cx="3067050" cy="28680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4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-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1" y="1841500"/>
            <a:ext cx="3800475" cy="2931583"/>
          </a:xfrm>
        </p:spPr>
      </p:pic>
      <p:sp>
        <p:nvSpPr>
          <p:cNvPr id="8" name="TextBox 7"/>
          <p:cNvSpPr txBox="1"/>
          <p:nvPr/>
        </p:nvSpPr>
        <p:spPr>
          <a:xfrm>
            <a:off x="4724400" y="1181368"/>
            <a:ext cx="2762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850000"/>
                </a:solidFill>
              </a:rPr>
              <a:t>Now let’s try the other filter!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63" y="2174784"/>
            <a:ext cx="1724025" cy="1640417"/>
          </a:xfrm>
          <a:prstGeom prst="rect">
            <a:avLst/>
          </a:prstGeom>
          <a:ln w="38100">
            <a:solidFill>
              <a:srgbClr val="85000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6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C6378FE-F19D-46BA-96B6-F91B040AE450}" type="slidenum">
              <a:rPr lang="en-US"/>
              <a:pPr/>
              <a:t>3</a:t>
            </a:fld>
            <a:endParaRPr lang="en-US"/>
          </a:p>
        </p:txBody>
      </p:sp>
      <p:sp>
        <p:nvSpPr>
          <p:cNvPr id="319490" name="Title 1"/>
          <p:cNvSpPr>
            <a:spLocks noGrp="1"/>
          </p:cNvSpPr>
          <p:nvPr>
            <p:ph type="title" idx="4294967295"/>
          </p:nvPr>
        </p:nvSpPr>
        <p:spPr>
          <a:xfrm>
            <a:off x="457200" y="67469"/>
            <a:ext cx="8229600" cy="952500"/>
          </a:xfrm>
        </p:spPr>
        <p:txBody>
          <a:bodyPr/>
          <a:lstStyle/>
          <a:p>
            <a:r>
              <a:rPr lang="en-US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67355"/>
            <a:ext cx="8229600" cy="1717146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/>
              <a:t>Uses of filtering:</a:t>
            </a:r>
          </a:p>
          <a:p>
            <a:pPr lvl="1"/>
            <a:r>
              <a:rPr lang="en-US" sz="2400" dirty="0"/>
              <a:t>Enhance an image (</a:t>
            </a:r>
            <a:r>
              <a:rPr lang="en-US" sz="2400" dirty="0" err="1"/>
              <a:t>denoise</a:t>
            </a:r>
            <a:r>
              <a:rPr lang="en-US" sz="2400" dirty="0"/>
              <a:t>, resize,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Extract information (texture, edges,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Detect patterns (template matching)</a:t>
            </a:r>
          </a:p>
        </p:txBody>
      </p:sp>
      <p:sp>
        <p:nvSpPr>
          <p:cNvPr id="319492" name="TextBox 3"/>
          <p:cNvSpPr txBox="1">
            <a:spLocks noChangeArrowheads="1"/>
          </p:cNvSpPr>
          <p:nvPr/>
        </p:nvSpPr>
        <p:spPr bwMode="auto">
          <a:xfrm>
            <a:off x="7056438" y="5507303"/>
            <a:ext cx="3816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Adapted from Derek Hoiem</a:t>
            </a:r>
          </a:p>
        </p:txBody>
      </p:sp>
    </p:spTree>
    <p:extLst>
      <p:ext uri="{BB962C8B-B14F-4D97-AF65-F5344CB8AC3E}">
        <p14:creationId xmlns:p14="http://schemas.microsoft.com/office/powerpoint/2010/main" val="56580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discrete derivative -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50" y="1821660"/>
            <a:ext cx="2149207" cy="1657839"/>
          </a:xfrm>
        </p:spPr>
      </p:pic>
      <p:sp>
        <p:nvSpPr>
          <p:cNvPr id="8" name="TextBox 7"/>
          <p:cNvSpPr txBox="1"/>
          <p:nvPr/>
        </p:nvSpPr>
        <p:spPr>
          <a:xfrm>
            <a:off x="3962400" y="876300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850000"/>
                </a:solidFill>
              </a:rPr>
              <a:t>What happens when we apply this filter?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39" y="3581177"/>
            <a:ext cx="1724025" cy="1640417"/>
          </a:xfrm>
          <a:prstGeom prst="rect">
            <a:avLst/>
          </a:prstGeom>
          <a:ln w="38100">
            <a:solidFill>
              <a:srgbClr val="850000"/>
            </a:solidFill>
          </a:ln>
        </p:spPr>
      </p:pic>
      <p:pic>
        <p:nvPicPr>
          <p:cNvPr id="4" name="Picture 3" descr="Screen Shot 2019-03-11 at 18.20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76500"/>
            <a:ext cx="3048000" cy="17814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2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3x3 image gradient filters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95" y="1078019"/>
            <a:ext cx="1724025" cy="1640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078019"/>
            <a:ext cx="2076450" cy="1703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70500-B9C8-594D-9784-F2B87BE2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1" y="3013249"/>
            <a:ext cx="6071274" cy="24377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D456431-ED5A-3E4A-9CF7-91D65BD36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4360"/>
            <a:ext cx="2509858" cy="2015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5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Edge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r>
              <a:rPr lang="en-US" dirty="0"/>
              <a:t>A simple edge detector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Sobel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edge detector</a:t>
            </a:r>
          </a:p>
          <a:p>
            <a:r>
              <a:rPr lang="en-US" dirty="0">
                <a:solidFill>
                  <a:srgbClr val="BFBFBF"/>
                </a:solidFill>
              </a:rPr>
              <a:t>Canny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Template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58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1C92FD66-DF45-4913-8F9E-B97A54474C25}" type="slidenum">
              <a:rPr lang="en-US"/>
              <a:pPr/>
              <a:t>33</a:t>
            </a:fld>
            <a:endParaRPr lang="en-US"/>
          </a:p>
        </p:txBody>
      </p:sp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952500"/>
          </a:xfrm>
        </p:spPr>
        <p:txBody>
          <a:bodyPr/>
          <a:lstStyle/>
          <a:p>
            <a:r>
              <a:rPr lang="en-US"/>
              <a:t>Derivatives and edges</a:t>
            </a:r>
          </a:p>
        </p:txBody>
      </p:sp>
      <p:pic>
        <p:nvPicPr>
          <p:cNvPr id="81923" name="Picture 4" descr="step_ed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13000"/>
            <a:ext cx="2743200" cy="1735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28600" y="33020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5" name="Text Box 6"/>
          <p:cNvSpPr txBox="1">
            <a:spLocks noChangeArrowheads="1"/>
          </p:cNvSpPr>
          <p:nvPr/>
        </p:nvSpPr>
        <p:spPr bwMode="auto">
          <a:xfrm>
            <a:off x="1171291" y="2095501"/>
            <a:ext cx="813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/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09913" y="1878542"/>
            <a:ext cx="2879725" cy="2271448"/>
            <a:chOff x="1959" y="1420"/>
            <a:chExt cx="1814" cy="1717"/>
          </a:xfrm>
        </p:grpSpPr>
        <p:sp>
          <p:nvSpPr>
            <p:cNvPr id="81939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r-TR"/>
            </a:p>
          </p:txBody>
        </p:sp>
        <p:sp>
          <p:nvSpPr>
            <p:cNvPr id="81940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1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42" name="Text Box 11"/>
            <p:cNvSpPr txBox="1">
              <a:spLocks noChangeArrowheads="1"/>
            </p:cNvSpPr>
            <p:nvPr/>
          </p:nvSpPr>
          <p:spPr bwMode="auto">
            <a:xfrm>
              <a:off x="1959" y="1420"/>
              <a:ext cx="181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intensity function</a:t>
              </a:r>
              <a:br>
                <a:rPr lang="en-US"/>
              </a:br>
              <a:r>
                <a:rPr lang="en-US"/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107407"/>
            <a:ext cx="2743200" cy="2042583"/>
            <a:chOff x="3888" y="1593"/>
            <a:chExt cx="1728" cy="1544"/>
          </a:xfrm>
        </p:grpSpPr>
        <p:sp>
          <p:nvSpPr>
            <p:cNvPr id="81934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tr-TR"/>
            </a:p>
          </p:txBody>
        </p:sp>
        <p:grpSp>
          <p:nvGrpSpPr>
            <p:cNvPr id="81935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81937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8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36" name="Text Box 17"/>
            <p:cNvSpPr txBox="1">
              <a:spLocks noChangeArrowheads="1"/>
            </p:cNvSpPr>
            <p:nvPr/>
          </p:nvSpPr>
          <p:spPr bwMode="auto">
            <a:xfrm>
              <a:off x="4211" y="1593"/>
              <a:ext cx="101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78588" y="2730500"/>
            <a:ext cx="2327275" cy="2779448"/>
            <a:chOff x="4081" y="2064"/>
            <a:chExt cx="1466" cy="2101"/>
          </a:xfrm>
        </p:grpSpPr>
        <p:sp>
          <p:nvSpPr>
            <p:cNvPr id="81931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2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3" name="Text Box 21"/>
            <p:cNvSpPr txBox="1">
              <a:spLocks noChangeArrowheads="1"/>
            </p:cNvSpPr>
            <p:nvPr/>
          </p:nvSpPr>
          <p:spPr bwMode="auto">
            <a:xfrm>
              <a:off x="4081" y="3676"/>
              <a:ext cx="1466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/>
                <a:t>edges correspond to</a:t>
              </a:r>
              <a:br>
                <a:rPr lang="en-US"/>
              </a:br>
              <a:r>
                <a:rPr lang="en-US"/>
                <a:t>extrema of derivative</a:t>
              </a:r>
            </a:p>
          </p:txBody>
        </p:sp>
      </p:grpSp>
      <p:sp>
        <p:nvSpPr>
          <p:cNvPr id="81929" name="TextBox 4"/>
          <p:cNvSpPr txBox="1">
            <a:spLocks noChangeArrowheads="1"/>
          </p:cNvSpPr>
          <p:nvPr/>
        </p:nvSpPr>
        <p:spPr bwMode="auto">
          <a:xfrm>
            <a:off x="7704138" y="5517886"/>
            <a:ext cx="21907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Source: L. Lazebnik</a:t>
            </a:r>
          </a:p>
        </p:txBody>
      </p:sp>
      <p:sp>
        <p:nvSpPr>
          <p:cNvPr id="81930" name="Rectangle 22"/>
          <p:cNvSpPr>
            <a:spLocks noChangeArrowheads="1"/>
          </p:cNvSpPr>
          <p:nvPr/>
        </p:nvSpPr>
        <p:spPr bwMode="auto">
          <a:xfrm>
            <a:off x="774701" y="971021"/>
            <a:ext cx="72294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An edge is a place of rapid change in the image intensity function.</a:t>
            </a:r>
          </a:p>
        </p:txBody>
      </p:sp>
    </p:spTree>
    <p:extLst>
      <p:ext uri="{BB962C8B-B14F-4D97-AF65-F5344CB8AC3E}">
        <p14:creationId xmlns:p14="http://schemas.microsoft.com/office/powerpoint/2010/main" val="1116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91632" y="2552700"/>
            <a:ext cx="60579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</a:pPr>
            <a:r>
              <a:rPr lang="en-US"/>
              <a:t>The gradient vector points in the direction of most rapid increase in intensity</a:t>
            </a:r>
            <a:br>
              <a:rPr lang="en-US"/>
            </a:br>
            <a:endParaRPr lang="en-US"/>
          </a:p>
        </p:txBody>
      </p:sp>
      <p:grpSp>
        <p:nvGrpSpPr>
          <p:cNvPr id="9219" name="Group 2"/>
          <p:cNvGrpSpPr>
            <a:grpSpLocks/>
          </p:cNvGrpSpPr>
          <p:nvPr/>
        </p:nvGrpSpPr>
        <p:grpSpPr bwMode="auto">
          <a:xfrm>
            <a:off x="4749282" y="1638300"/>
            <a:ext cx="1943100" cy="742950"/>
            <a:chOff x="3840" y="1776"/>
            <a:chExt cx="1632" cy="624"/>
          </a:xfrm>
        </p:grpSpPr>
        <p:grpSp>
          <p:nvGrpSpPr>
            <p:cNvPr id="9241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9243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46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9244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42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0" name="Rectangle 9"/>
          <p:cNvSpPr>
            <a:spLocks noGrp="1" noChangeArrowheads="1"/>
          </p:cNvSpPr>
          <p:nvPr>
            <p:ph type="title"/>
          </p:nvPr>
        </p:nvSpPr>
        <p:spPr>
          <a:xfrm>
            <a:off x="520182" y="-25844"/>
            <a:ext cx="6172200" cy="857250"/>
          </a:xfrm>
        </p:spPr>
        <p:txBody>
          <a:bodyPr/>
          <a:lstStyle/>
          <a:p>
            <a:r>
              <a:rPr lang="en-US"/>
              <a:t>Image gradient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idx="1"/>
          </p:nvPr>
        </p:nvSpPr>
        <p:spPr>
          <a:xfrm>
            <a:off x="691632" y="793371"/>
            <a:ext cx="6057900" cy="971550"/>
          </a:xfrm>
        </p:spPr>
        <p:txBody>
          <a:bodyPr>
            <a:normAutofit lnSpcReduction="10000"/>
          </a:bodyPr>
          <a:lstStyle/>
          <a:p>
            <a:r>
              <a:rPr lang="en-US" sz="1800"/>
              <a:t>The gradient of an image: 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594" y="736156"/>
            <a:ext cx="1851422" cy="47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977382" y="1638300"/>
            <a:ext cx="228600" cy="74295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091682" y="2038350"/>
            <a:ext cx="4000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048820" y="2009775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83" y="1694261"/>
            <a:ext cx="1056085" cy="2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7" name="Group 16"/>
          <p:cNvGrpSpPr>
            <a:grpSpLocks/>
          </p:cNvGrpSpPr>
          <p:nvPr/>
        </p:nvGrpSpPr>
        <p:grpSpPr bwMode="auto">
          <a:xfrm>
            <a:off x="3028831" y="1638300"/>
            <a:ext cx="1412081" cy="867966"/>
            <a:chOff x="2395" y="1776"/>
            <a:chExt cx="1186" cy="729"/>
          </a:xfrm>
        </p:grpSpPr>
        <p:pic>
          <p:nvPicPr>
            <p:cNvPr id="9237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866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0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228" name="Group 21"/>
          <p:cNvGrpSpPr>
            <a:grpSpLocks/>
          </p:cNvGrpSpPr>
          <p:nvPr/>
        </p:nvGrpSpPr>
        <p:grpSpPr bwMode="auto">
          <a:xfrm>
            <a:off x="5113615" y="1646636"/>
            <a:ext cx="364331" cy="382190"/>
            <a:chOff x="4152" y="1776"/>
            <a:chExt cx="306" cy="321"/>
          </a:xfrm>
        </p:grpSpPr>
        <p:sp>
          <p:nvSpPr>
            <p:cNvPr id="9233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5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9236" name="Picture 2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716125" y="3533053"/>
            <a:ext cx="60579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57213" lvl="1" indent="-214313">
              <a:spcBef>
                <a:spcPct val="20000"/>
              </a:spcBef>
              <a:buFontTx/>
              <a:buChar char="•"/>
            </a:pPr>
            <a:endParaRPr lang="en-US" dirty="0"/>
          </a:p>
          <a:p>
            <a:pPr marL="557213" lvl="1" indent="-214313">
              <a:spcBef>
                <a:spcPct val="20000"/>
              </a:spcBef>
              <a:buFontTx/>
              <a:buChar char="•"/>
            </a:pPr>
            <a:r>
              <a:rPr lang="en-US" dirty="0"/>
              <a:t>how does this relate to the direction of the edge?</a:t>
            </a:r>
            <a:br>
              <a:rPr lang="en-US" dirty="0"/>
            </a:br>
            <a:endParaRPr lang="en-US" dirty="0"/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12" y="3392380"/>
            <a:ext cx="1526381" cy="285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47" y="4680346"/>
            <a:ext cx="2147085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2" name="Text Box 31"/>
          <p:cNvSpPr txBox="1">
            <a:spLocks noChangeArrowheads="1"/>
          </p:cNvSpPr>
          <p:nvPr/>
        </p:nvSpPr>
        <p:spPr bwMode="auto">
          <a:xfrm>
            <a:off x="7820025" y="5372100"/>
            <a:ext cx="1323975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900"/>
              <a:t>Source: Steve Seitz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633" y="3366057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en-US" dirty="0"/>
              <a:t>The gradient direction is given by</a:t>
            </a:r>
          </a:p>
        </p:txBody>
      </p:sp>
      <p:sp>
        <p:nvSpPr>
          <p:cNvPr id="5" name="Rectangle 4"/>
          <p:cNvSpPr/>
          <p:nvPr/>
        </p:nvSpPr>
        <p:spPr>
          <a:xfrm>
            <a:off x="740740" y="4280296"/>
            <a:ext cx="5208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en-US"/>
              <a:t>The </a:t>
            </a:r>
            <a:r>
              <a:rPr lang="en-US" i="1"/>
              <a:t>edge strength</a:t>
            </a:r>
            <a:r>
              <a:rPr lang="en-US"/>
              <a:t> is given by the gradient magnitude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4" grpId="0" animBg="1"/>
      <p:bldP spid="9225" grpId="0" animBg="1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81000" y="63500"/>
            <a:ext cx="3810000" cy="952500"/>
          </a:xfrm>
        </p:spPr>
        <p:txBody>
          <a:bodyPr>
            <a:normAutofit/>
          </a:bodyPr>
          <a:lstStyle/>
          <a:p>
            <a:r>
              <a:rPr lang="en-US" sz="4000">
                <a:latin typeface="Calibri" charset="0"/>
              </a:rPr>
              <a:t>Intensity profile</a:t>
            </a:r>
          </a:p>
        </p:txBody>
      </p:sp>
      <p:pic>
        <p:nvPicPr>
          <p:cNvPr id="16387" name="Picture 3" descr="C:\Documents and Settings\Derek Hoiem\My Documents\Classes\Spring10 - Computer Vision\figs\7\monaco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2380" r="7143"/>
          <a:stretch>
            <a:fillRect/>
          </a:stretch>
        </p:blipFill>
        <p:spPr bwMode="auto">
          <a:xfrm>
            <a:off x="4724400" y="317500"/>
            <a:ext cx="3505200" cy="249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8" name="Group 12"/>
          <p:cNvGrpSpPr>
            <a:grpSpLocks noChangeAspect="1"/>
          </p:cNvGrpSpPr>
          <p:nvPr/>
        </p:nvGrpSpPr>
        <p:grpSpPr bwMode="auto">
          <a:xfrm>
            <a:off x="228601" y="1270000"/>
            <a:ext cx="3438525" cy="3556000"/>
            <a:chOff x="0" y="1143000"/>
            <a:chExt cx="4421326" cy="5486400"/>
          </a:xfrm>
        </p:grpSpPr>
        <p:pic>
          <p:nvPicPr>
            <p:cNvPr id="16393" name="Picture 2" descr="C:\Documents and Settings\Derek Hoiem\My Documents\My Pictures\monte carlo\monaco03.jpg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143000"/>
              <a:ext cx="4116526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304145" y="4572000"/>
              <a:ext cx="4115140" cy="20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0" y="3886200"/>
              <a:ext cx="838950" cy="5327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4925058" y="635000"/>
            <a:ext cx="381000" cy="635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3" name="Picture 5" descr="C:\Documents and Settings\Derek Hoiem\My Documents\Classes\Spring10 - Computer Vision\figs\7\monaco_500_g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t="2856" r="7130" b="5714"/>
          <a:stretch>
            <a:fillRect/>
          </a:stretch>
        </p:blipFill>
        <p:spPr bwMode="auto">
          <a:xfrm>
            <a:off x="4724400" y="2679700"/>
            <a:ext cx="35052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953000" y="3719777"/>
            <a:ext cx="381000" cy="1270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>
            <a:spLocks noChangeArrowheads="1"/>
          </p:cNvSpPr>
          <p:nvPr/>
        </p:nvSpPr>
        <p:spPr bwMode="auto">
          <a:xfrm rot="16200000">
            <a:off x="4208131" y="3608127"/>
            <a:ext cx="8771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Gradient</a:t>
            </a: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 rot="16200000">
            <a:off x="4163330" y="1481597"/>
            <a:ext cx="86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Intensity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79341" y="4990703"/>
            <a:ext cx="17653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/>
              <a:t>Source: D. </a:t>
            </a:r>
            <a:r>
              <a:rPr lang="en-US" sz="1200" err="1"/>
              <a:t>Hoiem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05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520182" y="114300"/>
            <a:ext cx="6172200" cy="952500"/>
          </a:xfrm>
        </p:spPr>
        <p:txBody>
          <a:bodyPr/>
          <a:lstStyle/>
          <a:p>
            <a:r>
              <a:rPr lang="en-US" dirty="0"/>
              <a:t>Effects of noise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2C5455D-26FC-437B-8BDF-41646A9C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039260"/>
            <a:ext cx="3224761" cy="364833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E88B0E0-9BDF-46CB-8178-689773CA4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21" y="1028700"/>
            <a:ext cx="3208271" cy="36279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7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92459D3-D088-4E72-9FEC-D0F752C4195B}" type="slidenum">
              <a:rPr lang="en-US"/>
              <a:pPr/>
              <a:t>37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pPr eaLnBrk="1" hangingPunct="1"/>
            <a:r>
              <a:rPr lang="en-US"/>
              <a:t>Effects of noise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889000"/>
            <a:ext cx="7772400" cy="76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>
                <a:latin typeface="Calibri" panose="020F0502020204030204" pitchFamily="34" charset="0"/>
              </a:rPr>
              <a:t>Consider a single row or column of the image</a:t>
            </a:r>
          </a:p>
          <a:p>
            <a:pPr lvl="1" eaLnBrk="1" hangingPunct="1"/>
            <a:r>
              <a:rPr lang="en-US" sz="2400">
                <a:latin typeface="Calibri" panose="020F0502020204030204" pitchFamily="34" charset="0"/>
              </a:rPr>
              <a:t>Plotting intensity as a function of position gives a signal</a:t>
            </a:r>
          </a:p>
        </p:txBody>
      </p:sp>
      <p:graphicFrame>
        <p:nvGraphicFramePr>
          <p:cNvPr id="87044" name="Object 2"/>
          <p:cNvGraphicFramePr>
            <a:graphicFrameLocks noChangeAspect="1"/>
          </p:cNvGraphicFramePr>
          <p:nvPr/>
        </p:nvGraphicFramePr>
        <p:xfrm>
          <a:off x="2133600" y="1841500"/>
          <a:ext cx="5018088" cy="157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41500"/>
                        <a:ext cx="5018088" cy="1576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2049464" y="3577167"/>
          <a:ext cx="5037137" cy="143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2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4" y="3577167"/>
                        <a:ext cx="5037137" cy="1439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6" y="2100792"/>
            <a:ext cx="650875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3820583"/>
            <a:ext cx="987425" cy="37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1524000" y="5143500"/>
            <a:ext cx="777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800"/>
              <a:t>Where is the edge?</a:t>
            </a:r>
            <a:endParaRPr lang="en-US" sz="2800" i="1"/>
          </a:p>
        </p:txBody>
      </p:sp>
    </p:spTree>
    <p:extLst>
      <p:ext uri="{BB962C8B-B14F-4D97-AF65-F5344CB8AC3E}">
        <p14:creationId xmlns:p14="http://schemas.microsoft.com/office/powerpoint/2010/main" val="4324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186" y="388776"/>
            <a:ext cx="6172200" cy="952500"/>
          </a:xfrm>
        </p:spPr>
        <p:txBody>
          <a:bodyPr/>
          <a:lstStyle/>
          <a:p>
            <a:r>
              <a:rPr lang="en-US"/>
              <a:t>Effects of noise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156421" y="5398797"/>
            <a:ext cx="1319942" cy="24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1100"/>
              <a:t>Source: D. Forsyth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06186" y="1468277"/>
            <a:ext cx="6172200" cy="3771636"/>
          </a:xfrm>
          <a:prstGeom prst="rect">
            <a:avLst/>
          </a:prstGeom>
        </p:spPr>
        <p:txBody>
          <a:bodyPr vert="horz" lIns="71323" tIns="35662" rIns="71323" bIns="35662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dirty="0"/>
              <a:t>Finite difference filters respond strongly to noise</a:t>
            </a:r>
          </a:p>
          <a:p>
            <a:pPr lvl="1"/>
            <a:r>
              <a:rPr lang="en-US" dirty="0"/>
              <a:t>Image noise results in pixels that look very different from their neighbors</a:t>
            </a:r>
          </a:p>
          <a:p>
            <a:pPr lvl="1"/>
            <a:r>
              <a:rPr lang="en-US" dirty="0"/>
              <a:t>Generally, the larger the noise the stronger the response</a:t>
            </a:r>
          </a:p>
          <a:p>
            <a:pPr>
              <a:buFontTx/>
              <a:buChar char="•"/>
            </a:pPr>
            <a:r>
              <a:rPr lang="en-US" dirty="0"/>
              <a:t>What is to be done?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Smoothing the image should help, by forcing pixels different to their neighbors (=noise pixels?) to look more like neighbors</a:t>
            </a:r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0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F6D19F3-6296-4D22-8331-E7442E83132D}" type="slidenum">
              <a:rPr lang="en-US"/>
              <a:pPr/>
              <a:t>39</a:t>
            </a:fld>
            <a:endParaRPr lang="en-US"/>
          </a:p>
        </p:txBody>
      </p:sp>
      <p:sp>
        <p:nvSpPr>
          <p:cNvPr id="388098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Solution: smooth first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04800" y="4953000"/>
            <a:ext cx="7772400" cy="642938"/>
            <a:chOff x="192" y="3744"/>
            <a:chExt cx="4896" cy="486"/>
          </a:xfrm>
        </p:grpSpPr>
        <p:sp>
          <p:nvSpPr>
            <p:cNvPr id="388100" name="Rectangle 2"/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FontTx/>
                <a:buChar char="•"/>
              </a:pPr>
              <a:r>
                <a:rPr lang="en-US" sz="2800"/>
                <a:t>To find edges, look for peaks in</a:t>
              </a:r>
              <a:endParaRPr lang="en-US" sz="2800" i="1"/>
            </a:p>
          </p:txBody>
        </p:sp>
        <p:graphicFrame>
          <p:nvGraphicFramePr>
            <p:cNvPr id="388101" name="Object 5"/>
            <p:cNvGraphicFramePr>
              <a:graphicFrameLocks noChangeAspect="1"/>
            </p:cNvGraphicFramePr>
            <p:nvPr/>
          </p:nvGraphicFramePr>
          <p:xfrm>
            <a:off x="3696" y="3744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05" name="Equation" r:id="rId4" imgW="660113" imgH="393529" progId="Equation.3">
                    <p:embed/>
                  </p:oleObj>
                </mc:Choice>
                <mc:Fallback>
                  <p:oleObj name="Equation" r:id="rId4" imgW="66011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744"/>
                          <a:ext cx="816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8810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825500"/>
            <a:ext cx="5313362" cy="116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8103" name="Text Box 17"/>
          <p:cNvSpPr txBox="1">
            <a:spLocks noChangeArrowheads="1"/>
          </p:cNvSpPr>
          <p:nvPr/>
        </p:nvSpPr>
        <p:spPr bwMode="auto">
          <a:xfrm>
            <a:off x="1638300" y="1264708"/>
            <a:ext cx="4000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i="1"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638300" y="1993636"/>
            <a:ext cx="5600700" cy="933979"/>
            <a:chOff x="1032" y="1507"/>
            <a:chExt cx="3528" cy="706"/>
          </a:xfrm>
        </p:grpSpPr>
        <p:pic>
          <p:nvPicPr>
            <p:cNvPr id="388105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106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277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400" i="1"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92226" y="2942167"/>
            <a:ext cx="5946775" cy="920750"/>
            <a:chOff x="814" y="2224"/>
            <a:chExt cx="3746" cy="696"/>
          </a:xfrm>
        </p:grpSpPr>
        <p:pic>
          <p:nvPicPr>
            <p:cNvPr id="388108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109" name="Text Box 19"/>
            <p:cNvSpPr txBox="1">
              <a:spLocks noChangeArrowheads="1"/>
            </p:cNvSpPr>
            <p:nvPr/>
          </p:nvSpPr>
          <p:spPr bwMode="auto">
            <a:xfrm>
              <a:off x="814" y="2346"/>
              <a:ext cx="54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400" i="1">
                  <a:latin typeface="Times New Roman" panose="02020603050405020304" pitchFamily="18" charset="0"/>
                </a:rPr>
                <a:t>f * g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914400" y="3862917"/>
            <a:ext cx="6324600" cy="963083"/>
            <a:chOff x="576" y="2920"/>
            <a:chExt cx="3984" cy="728"/>
          </a:xfrm>
        </p:grpSpPr>
        <p:pic>
          <p:nvPicPr>
            <p:cNvPr id="388111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88112" name="Object 16"/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06" name="Equation" r:id="rId10" imgW="660113" imgH="393529" progId="Equation.3">
                    <p:embed/>
                  </p:oleObj>
                </mc:Choice>
                <mc:Fallback>
                  <p:oleObj name="Equation" r:id="rId10" imgW="66011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8113" name="Text Box 26"/>
          <p:cNvSpPr txBox="1">
            <a:spLocks noChangeArrowheads="1"/>
          </p:cNvSpPr>
          <p:nvPr/>
        </p:nvSpPr>
        <p:spPr bwMode="auto">
          <a:xfrm>
            <a:off x="7603175" y="5397500"/>
            <a:ext cx="14719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95984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766E322-9EB6-420F-8F4E-D91C1666FAA6}" type="slidenum">
              <a:rPr lang="en-US"/>
              <a:pPr/>
              <a:t>4</a:t>
            </a:fld>
            <a:endParaRPr lang="en-US"/>
          </a:p>
        </p:txBody>
      </p:sp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952500"/>
          </a:xfrm>
        </p:spPr>
        <p:txBody>
          <a:bodyPr/>
          <a:lstStyle/>
          <a:p>
            <a:r>
              <a:rPr lang="en-US"/>
              <a:t>Filters for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031875"/>
            <a:ext cx="5659438" cy="3771636"/>
          </a:xfrm>
        </p:spPr>
        <p:txBody>
          <a:bodyPr/>
          <a:lstStyle/>
          <a:p>
            <a:r>
              <a:rPr lang="en-US" sz="2800"/>
              <a:t>Previously, thinking of filtering as a way to remove or reduce </a:t>
            </a:r>
            <a:r>
              <a:rPr lang="en-US" sz="2800" b="1"/>
              <a:t>noise</a:t>
            </a:r>
          </a:p>
          <a:p>
            <a:r>
              <a:rPr lang="en-US" sz="2800"/>
              <a:t>Now, consider how filters will allow us to abstract higher-level “</a:t>
            </a:r>
            <a:r>
              <a:rPr lang="en-US" sz="2800" b="1"/>
              <a:t>features</a:t>
            </a:r>
            <a:r>
              <a:rPr lang="en-US" sz="2800"/>
              <a:t>”.</a:t>
            </a:r>
          </a:p>
          <a:p>
            <a:pPr lvl="1"/>
            <a:r>
              <a:rPr lang="en-US" sz="2400"/>
              <a:t>Map raw pixels to an intermediate representation that will be used for subsequent processing</a:t>
            </a:r>
          </a:p>
          <a:p>
            <a:pPr lvl="1"/>
            <a:r>
              <a:rPr lang="en-US" sz="2400"/>
              <a:t>Goal: reduce amount of data, discard redundancy, preserve what’s useful</a:t>
            </a: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8824" r="7832" b="40440"/>
          <a:stretch>
            <a:fillRect/>
          </a:stretch>
        </p:blipFill>
        <p:spPr bwMode="auto">
          <a:xfrm>
            <a:off x="6142038" y="1031875"/>
            <a:ext cx="26844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0" t="8824" r="7832" b="40440"/>
          <a:stretch>
            <a:fillRect/>
          </a:stretch>
        </p:blipFill>
        <p:spPr bwMode="auto">
          <a:xfrm>
            <a:off x="6142039" y="2583657"/>
            <a:ext cx="2701925" cy="222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7010401" y="3149865"/>
            <a:ext cx="163513" cy="1025260"/>
          </a:xfrm>
          <a:custGeom>
            <a:avLst/>
            <a:gdLst>
              <a:gd name="T0" fmla="*/ 57150 w 163513"/>
              <a:gd name="T1" fmla="*/ 11112 h 1230312"/>
              <a:gd name="T2" fmla="*/ 133350 w 163513"/>
              <a:gd name="T3" fmla="*/ 39687 h 1230312"/>
              <a:gd name="T4" fmla="*/ 161925 w 163513"/>
              <a:gd name="T5" fmla="*/ 249237 h 1230312"/>
              <a:gd name="T6" fmla="*/ 123825 w 163513"/>
              <a:gd name="T7" fmla="*/ 706437 h 1230312"/>
              <a:gd name="T8" fmla="*/ 57150 w 163513"/>
              <a:gd name="T9" fmla="*/ 982662 h 1230312"/>
              <a:gd name="T10" fmla="*/ 0 w 163513"/>
              <a:gd name="T11" fmla="*/ 1230312 h 12303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3513"/>
              <a:gd name="T19" fmla="*/ 0 h 1230312"/>
              <a:gd name="T20" fmla="*/ 163513 w 163513"/>
              <a:gd name="T21" fmla="*/ 1230312 h 12303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3513" h="1230312">
                <a:moveTo>
                  <a:pt x="57150" y="11112"/>
                </a:moveTo>
                <a:cubicBezTo>
                  <a:pt x="86519" y="5556"/>
                  <a:pt x="115888" y="0"/>
                  <a:pt x="133350" y="39687"/>
                </a:cubicBezTo>
                <a:cubicBezTo>
                  <a:pt x="150813" y="79375"/>
                  <a:pt x="163513" y="138112"/>
                  <a:pt x="161925" y="249237"/>
                </a:cubicBezTo>
                <a:cubicBezTo>
                  <a:pt x="160338" y="360362"/>
                  <a:pt x="141288" y="584199"/>
                  <a:pt x="123825" y="706437"/>
                </a:cubicBezTo>
                <a:cubicBezTo>
                  <a:pt x="106362" y="828675"/>
                  <a:pt x="77788" y="895349"/>
                  <a:pt x="57150" y="982662"/>
                </a:cubicBezTo>
                <a:cubicBezTo>
                  <a:pt x="36512" y="1069975"/>
                  <a:pt x="18256" y="1150143"/>
                  <a:pt x="0" y="1230312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7419975" y="2627313"/>
            <a:ext cx="725488" cy="762000"/>
          </a:xfrm>
          <a:custGeom>
            <a:avLst/>
            <a:gdLst>
              <a:gd name="T0" fmla="*/ 0 w 725488"/>
              <a:gd name="T1" fmla="*/ 0 h 914400"/>
              <a:gd name="T2" fmla="*/ 152400 w 725488"/>
              <a:gd name="T3" fmla="*/ 95250 h 914400"/>
              <a:gd name="T4" fmla="*/ 428625 w 725488"/>
              <a:gd name="T5" fmla="*/ 304800 h 914400"/>
              <a:gd name="T6" fmla="*/ 619125 w 725488"/>
              <a:gd name="T7" fmla="*/ 485775 h 914400"/>
              <a:gd name="T8" fmla="*/ 714375 w 725488"/>
              <a:gd name="T9" fmla="*/ 695325 h 914400"/>
              <a:gd name="T10" fmla="*/ 685800 w 725488"/>
              <a:gd name="T11" fmla="*/ 914400 h 914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5488"/>
              <a:gd name="T19" fmla="*/ 0 h 914400"/>
              <a:gd name="T20" fmla="*/ 725488 w 725488"/>
              <a:gd name="T21" fmla="*/ 914400 h 914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5488" h="914400">
                <a:moveTo>
                  <a:pt x="0" y="0"/>
                </a:moveTo>
                <a:cubicBezTo>
                  <a:pt x="40481" y="22225"/>
                  <a:pt x="80963" y="44450"/>
                  <a:pt x="152400" y="95250"/>
                </a:cubicBezTo>
                <a:cubicBezTo>
                  <a:pt x="223837" y="146050"/>
                  <a:pt x="350838" y="239713"/>
                  <a:pt x="428625" y="304800"/>
                </a:cubicBezTo>
                <a:cubicBezTo>
                  <a:pt x="506412" y="369887"/>
                  <a:pt x="571500" y="420688"/>
                  <a:pt x="619125" y="485775"/>
                </a:cubicBezTo>
                <a:cubicBezTo>
                  <a:pt x="666750" y="550863"/>
                  <a:pt x="703262" y="623887"/>
                  <a:pt x="714375" y="695325"/>
                </a:cubicBezTo>
                <a:cubicBezTo>
                  <a:pt x="725488" y="766763"/>
                  <a:pt x="705644" y="840581"/>
                  <a:pt x="685800" y="914400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91364" y="3496469"/>
            <a:ext cx="1241425" cy="1125802"/>
          </a:xfrm>
          <a:prstGeom prst="rect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52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FA935B6-C80A-4330-A598-04646A71FD08}" type="slidenum">
              <a:rPr lang="en-US"/>
              <a:pPr/>
              <a:t>40</a:t>
            </a:fld>
            <a:endParaRPr lang="en-US"/>
          </a:p>
        </p:txBody>
      </p:sp>
      <p:sp>
        <p:nvSpPr>
          <p:cNvPr id="39014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98500"/>
            <a:ext cx="8229600" cy="4406636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</a:rPr>
              <a:t>Differentiation is convolution, and convolution is associative:</a:t>
            </a:r>
            <a:br>
              <a:rPr lang="en-US" sz="2800">
                <a:latin typeface="Calibri" panose="020F0502020204030204" pitchFamily="34" charset="0"/>
              </a:rPr>
            </a:br>
            <a:endParaRPr lang="en-US" sz="2800">
              <a:latin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</a:rPr>
              <a:t>This saves us one operation:</a:t>
            </a:r>
            <a:endParaRPr lang="en-US" sz="2800" i="1">
              <a:latin typeface="Calibri" panose="020F0502020204030204" pitchFamily="34" charset="0"/>
            </a:endParaRPr>
          </a:p>
        </p:txBody>
      </p:sp>
      <p:graphicFrame>
        <p:nvGraphicFramePr>
          <p:cNvPr id="390147" name="Object 3"/>
          <p:cNvGraphicFramePr>
            <a:graphicFrameLocks noChangeAspect="1"/>
          </p:cNvGraphicFramePr>
          <p:nvPr/>
        </p:nvGraphicFramePr>
        <p:xfrm>
          <a:off x="2819400" y="1079500"/>
          <a:ext cx="2667000" cy="78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3" name="Equation" r:id="rId4" imgW="1320227" imgH="393529" progId="Equation.3">
                  <p:embed/>
                </p:oleObj>
              </mc:Choice>
              <mc:Fallback>
                <p:oleObj name="Equation" r:id="rId4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79500"/>
                        <a:ext cx="2667000" cy="787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Derivative theorem of convolution</a:t>
            </a:r>
          </a:p>
        </p:txBody>
      </p:sp>
      <p:grpSp>
        <p:nvGrpSpPr>
          <p:cNvPr id="390149" name="Group 7"/>
          <p:cNvGrpSpPr>
            <a:grpSpLocks/>
          </p:cNvGrpSpPr>
          <p:nvPr/>
        </p:nvGrpSpPr>
        <p:grpSpPr bwMode="auto">
          <a:xfrm>
            <a:off x="990600" y="2222500"/>
            <a:ext cx="6705600" cy="3492500"/>
            <a:chOff x="720" y="1317"/>
            <a:chExt cx="4474" cy="2907"/>
          </a:xfrm>
        </p:grpSpPr>
        <p:graphicFrame>
          <p:nvGraphicFramePr>
            <p:cNvPr id="390150" name="Object 6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4" name="Photo Editor Photo" r:id="rId6" imgW="6001588" imgH="4847619" progId="">
                    <p:embed/>
                  </p:oleObj>
                </mc:Choice>
                <mc:Fallback>
                  <p:oleObj name="Photo Editor Photo" r:id="rId6" imgW="6001588" imgH="4847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0151" name="Object 7"/>
            <p:cNvGraphicFramePr>
              <a:graphicFrameLocks noChangeAspect="1"/>
            </p:cNvGraphicFramePr>
            <p:nvPr/>
          </p:nvGraphicFramePr>
          <p:xfrm>
            <a:off x="720" y="3408"/>
            <a:ext cx="720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5" name="Equation" r:id="rId8" imgW="558558" imgH="393529" progId="Equation.3">
                    <p:embed/>
                  </p:oleObj>
                </mc:Choice>
                <mc:Fallback>
                  <p:oleObj name="Equation" r:id="rId8" imgW="55855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408"/>
                          <a:ext cx="720" cy="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0152" name="Text Box 10"/>
            <p:cNvSpPr txBox="1">
              <a:spLocks noChangeArrowheads="1"/>
            </p:cNvSpPr>
            <p:nvPr/>
          </p:nvSpPr>
          <p:spPr bwMode="auto">
            <a:xfrm>
              <a:off x="1079" y="1680"/>
              <a:ext cx="26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sz="2400" i="1">
                  <a:latin typeface="Times New Roman" panose="02020603050405020304" pitchFamily="18" charset="0"/>
                </a:rPr>
                <a:t>f</a:t>
              </a:r>
            </a:p>
          </p:txBody>
        </p:sp>
        <p:graphicFrame>
          <p:nvGraphicFramePr>
            <p:cNvPr id="390153" name="Object 9"/>
            <p:cNvGraphicFramePr>
              <a:graphicFrameLocks noChangeAspect="1"/>
            </p:cNvGraphicFramePr>
            <p:nvPr/>
          </p:nvGraphicFramePr>
          <p:xfrm>
            <a:off x="997" y="2496"/>
            <a:ext cx="4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6" name="Equation" r:id="rId10" imgW="330057" imgH="393529" progId="Equation.3">
                    <p:embed/>
                  </p:oleObj>
                </mc:Choice>
                <mc:Fallback>
                  <p:oleObj name="Equation" r:id="rId10" imgW="33005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2496"/>
                          <a:ext cx="443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0154" name="Text Box 12"/>
          <p:cNvSpPr txBox="1">
            <a:spLocks noChangeArrowheads="1"/>
          </p:cNvSpPr>
          <p:nvPr/>
        </p:nvSpPr>
        <p:spPr bwMode="auto">
          <a:xfrm>
            <a:off x="7603175" y="5397500"/>
            <a:ext cx="14719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048824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/>
              <a:t>Derivative of Gaussian filter</a:t>
            </a:r>
          </a:p>
        </p:txBody>
      </p:sp>
      <p:graphicFrame>
        <p:nvGraphicFramePr>
          <p:cNvPr id="6146" name="Object 8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0" y="1365250"/>
          <a:ext cx="363220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1"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65250"/>
                        <a:ext cx="363220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3276601" y="2190750"/>
            <a:ext cx="2040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* [1    0   -1] = </a:t>
            </a:r>
          </a:p>
        </p:txBody>
      </p:sp>
      <p:graphicFrame>
        <p:nvGraphicFramePr>
          <p:cNvPr id="6147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20040840"/>
              </p:ext>
            </p:extLst>
          </p:nvPr>
        </p:nvGraphicFramePr>
        <p:xfrm>
          <a:off x="5334000" y="1809750"/>
          <a:ext cx="3810000" cy="1390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2" name="Photo Editor Photo" r:id="rId6" imgW="6001588" imgH="2629267" progId="MSPhotoEd.3">
                  <p:embed/>
                </p:oleObj>
              </mc:Choice>
              <mc:Fallback>
                <p:oleObj name="Photo Editor Photo" r:id="rId6" imgW="6001588" imgH="26292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809750"/>
                        <a:ext cx="3810000" cy="1390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302000"/>
            <a:ext cx="2743200" cy="508000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2D-gaussian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5867400" y="3429000"/>
            <a:ext cx="274320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/>
              <a:t>x - derivative</a:t>
            </a:r>
          </a:p>
        </p:txBody>
      </p:sp>
    </p:spTree>
    <p:extLst>
      <p:ext uri="{BB962C8B-B14F-4D97-AF65-F5344CB8AC3E}">
        <p14:creationId xmlns:p14="http://schemas.microsoft.com/office/powerpoint/2010/main" val="1837844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17AF566D-98E0-44BD-A06E-4D0F3008FD9A}" type="slidenum">
              <a:rPr lang="en-US"/>
              <a:pPr/>
              <a:t>42</a:t>
            </a:fld>
            <a:endParaRPr lang="en-US"/>
          </a:p>
        </p:txBody>
      </p:sp>
      <p:sp>
        <p:nvSpPr>
          <p:cNvPr id="394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Derivative of Gaussian filter</a:t>
            </a:r>
          </a:p>
        </p:txBody>
      </p:sp>
      <p:sp>
        <p:nvSpPr>
          <p:cNvPr id="1083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016500"/>
            <a:ext cx="7772400" cy="698500"/>
          </a:xfrm>
        </p:spPr>
        <p:txBody>
          <a:bodyPr/>
          <a:lstStyle/>
          <a:p>
            <a:pPr algn="ctr"/>
            <a:r>
              <a:rPr lang="en-US" sz="2800"/>
              <a:t>Which one finds horizontal/vertical edges?</a:t>
            </a:r>
          </a:p>
        </p:txBody>
      </p:sp>
      <p:pic>
        <p:nvPicPr>
          <p:cNvPr id="394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429000"/>
            <a:ext cx="17526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29000"/>
            <a:ext cx="17526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8729"/>
            <a:ext cx="3429000" cy="225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825501"/>
            <a:ext cx="3363913" cy="229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8" name="Text Box 8"/>
          <p:cNvSpPr txBox="1">
            <a:spLocks noChangeArrowheads="1"/>
          </p:cNvSpPr>
          <p:nvPr/>
        </p:nvSpPr>
        <p:spPr bwMode="auto">
          <a:xfrm>
            <a:off x="2117726" y="2954073"/>
            <a:ext cx="1620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i="1"/>
              <a:t>x</a:t>
            </a:r>
            <a:r>
              <a:rPr lang="en-US" sz="2400"/>
              <a:t>-direction</a:t>
            </a:r>
          </a:p>
        </p:txBody>
      </p:sp>
      <p:sp>
        <p:nvSpPr>
          <p:cNvPr id="394249" name="Text Box 9"/>
          <p:cNvSpPr txBox="1">
            <a:spLocks noChangeArrowheads="1"/>
          </p:cNvSpPr>
          <p:nvPr/>
        </p:nvSpPr>
        <p:spPr bwMode="auto">
          <a:xfrm>
            <a:off x="5570538" y="2921000"/>
            <a:ext cx="1620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i="1"/>
              <a:t>y</a:t>
            </a:r>
            <a:r>
              <a:rPr lang="en-US" sz="2400"/>
              <a:t>-direction</a:t>
            </a:r>
          </a:p>
        </p:txBody>
      </p:sp>
      <p:sp>
        <p:nvSpPr>
          <p:cNvPr id="394250" name="Text Box 10"/>
          <p:cNvSpPr txBox="1">
            <a:spLocks noChangeArrowheads="1"/>
          </p:cNvSpPr>
          <p:nvPr/>
        </p:nvSpPr>
        <p:spPr bwMode="auto">
          <a:xfrm>
            <a:off x="7280275" y="5461000"/>
            <a:ext cx="3024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7505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3517FE6-E212-4321-8A79-7BE388205C0E}" type="slidenum">
              <a:rPr lang="en-US"/>
              <a:pPr/>
              <a:t>43</a:t>
            </a:fld>
            <a:endParaRPr lang="en-US"/>
          </a:p>
        </p:txBody>
      </p:sp>
      <p:sp>
        <p:nvSpPr>
          <p:cNvPr id="400386" name="Title 1"/>
          <p:cNvSpPr>
            <a:spLocks noGrp="1"/>
          </p:cNvSpPr>
          <p:nvPr>
            <p:ph type="title" idx="4294967295"/>
          </p:nvPr>
        </p:nvSpPr>
        <p:spPr>
          <a:xfrm>
            <a:off x="609601" y="0"/>
            <a:ext cx="8029575" cy="762000"/>
          </a:xfrm>
        </p:spPr>
        <p:txBody>
          <a:bodyPr/>
          <a:lstStyle/>
          <a:p>
            <a:pPr eaLnBrk="1" hangingPunct="1"/>
            <a:r>
              <a:rPr lang="en-US" sz="3200"/>
              <a:t>Review: Smoothing vs. derivative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1" y="495300"/>
            <a:ext cx="7707313" cy="3771636"/>
          </a:xfrm>
        </p:spPr>
        <p:txBody>
          <a:bodyPr/>
          <a:lstStyle/>
          <a:p>
            <a:pPr eaLnBrk="1" hangingPunct="1"/>
            <a:r>
              <a:rPr lang="en-US" sz="2800" dirty="0"/>
              <a:t>Smoothing filters</a:t>
            </a:r>
          </a:p>
          <a:p>
            <a:pPr lvl="1" eaLnBrk="1" hangingPunct="1"/>
            <a:r>
              <a:rPr lang="en-US" sz="2400" dirty="0"/>
              <a:t>Gaussian: remove “high-frequency” components; </a:t>
            </a:r>
            <a:br>
              <a:rPr lang="en-US" sz="2400" dirty="0"/>
            </a:br>
            <a:r>
              <a:rPr lang="en-US" sz="2400" dirty="0"/>
              <a:t>“low-pass” filter</a:t>
            </a:r>
          </a:p>
          <a:p>
            <a:pPr lvl="1" eaLnBrk="1" hangingPunct="1"/>
            <a:r>
              <a:rPr lang="en-US" sz="2400" dirty="0"/>
              <a:t>Can the values of a smoothing filter be negative?</a:t>
            </a:r>
          </a:p>
          <a:p>
            <a:pPr lvl="1" eaLnBrk="1" hangingPunct="1"/>
            <a:r>
              <a:rPr lang="en-US" sz="2400" dirty="0"/>
              <a:t>What should the values sum to?</a:t>
            </a:r>
          </a:p>
          <a:p>
            <a:pPr lvl="2" eaLnBrk="1" hangingPunct="1"/>
            <a:r>
              <a:rPr lang="en-US" sz="2000" b="1" dirty="0"/>
              <a:t>One:</a:t>
            </a:r>
            <a:r>
              <a:rPr lang="en-US" sz="2000" dirty="0"/>
              <a:t> constant regions are not affected by the filter</a:t>
            </a:r>
            <a:endParaRPr lang="en-US" dirty="0"/>
          </a:p>
          <a:p>
            <a:pPr lvl="2" eaLnBrk="1" hangingPunct="1"/>
            <a:endParaRPr lang="en-US" sz="700" dirty="0"/>
          </a:p>
          <a:p>
            <a:pPr eaLnBrk="1" hangingPunct="1"/>
            <a:r>
              <a:rPr lang="en-US" sz="2800" dirty="0"/>
              <a:t>Derivative filters</a:t>
            </a:r>
          </a:p>
          <a:p>
            <a:pPr lvl="1" eaLnBrk="1" hangingPunct="1"/>
            <a:r>
              <a:rPr lang="en-US" sz="2400" dirty="0"/>
              <a:t>Derivatives of Gaussian</a:t>
            </a:r>
          </a:p>
          <a:p>
            <a:pPr lvl="1" eaLnBrk="1" hangingPunct="1"/>
            <a:r>
              <a:rPr lang="en-US" sz="2400" dirty="0"/>
              <a:t>Can the values of a derivative filter be negative?</a:t>
            </a:r>
          </a:p>
          <a:p>
            <a:pPr lvl="1" eaLnBrk="1" hangingPunct="1"/>
            <a:r>
              <a:rPr lang="en-US" sz="2400" dirty="0"/>
              <a:t>What should the values sum to? </a:t>
            </a:r>
            <a:endParaRPr lang="en-US" sz="2400" dirty="0">
              <a:sym typeface="Wingdings" panose="05000000000000000000" pitchFamily="2" charset="2"/>
            </a:endParaRPr>
          </a:p>
          <a:p>
            <a:pPr lvl="2" eaLnBrk="1" hangingPunct="1"/>
            <a:r>
              <a:rPr lang="en-US" sz="2000" b="1" dirty="0">
                <a:sym typeface="Wingdings" panose="05000000000000000000" pitchFamily="2" charset="2"/>
              </a:rPr>
              <a:t>Zero:</a:t>
            </a:r>
            <a:r>
              <a:rPr lang="en-US" sz="2000" dirty="0">
                <a:sym typeface="Wingdings" panose="05000000000000000000" pitchFamily="2" charset="2"/>
              </a:rPr>
              <a:t> n</a:t>
            </a:r>
            <a:r>
              <a:rPr lang="en-US" sz="2000" dirty="0"/>
              <a:t>o response in constant regions</a:t>
            </a:r>
          </a:p>
          <a:p>
            <a:pPr lvl="1" eaLnBrk="1" hangingPunct="1"/>
            <a:r>
              <a:rPr lang="en-US" sz="2400" dirty="0"/>
              <a:t>High absolute value at points of high contrast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889000"/>
            <a:ext cx="1066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0"/>
            <a:ext cx="1066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48000"/>
            <a:ext cx="1066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7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186" y="-114300"/>
            <a:ext cx="8028214" cy="952500"/>
          </a:xfrm>
        </p:spPr>
        <p:txBody>
          <a:bodyPr/>
          <a:lstStyle/>
          <a:p>
            <a:r>
              <a:rPr lang="en-US" dirty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76300"/>
            <a:ext cx="8390164" cy="4562669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/>
              <a:t>Criteria for an “optimal” edge detector:</a:t>
            </a:r>
          </a:p>
          <a:p>
            <a:pPr lvl="1"/>
            <a:r>
              <a:rPr lang="en-US" sz="2000" b="1" dirty="0"/>
              <a:t>Good detection:</a:t>
            </a:r>
            <a:r>
              <a:rPr lang="en-US" sz="2000" dirty="0"/>
              <a:t> the optimal detector must minimize the probability of false positives (detecting spurious edges caused by noise), as well as that of false negatives (missing real edges)</a:t>
            </a:r>
          </a:p>
        </p:txBody>
      </p:sp>
      <p:pic>
        <p:nvPicPr>
          <p:cNvPr id="6" name="Picture 4" descr="edge_det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48"/>
          <a:stretch/>
        </p:blipFill>
        <p:spPr bwMode="auto">
          <a:xfrm>
            <a:off x="1992086" y="3787969"/>
            <a:ext cx="1600200" cy="158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39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186" y="114300"/>
            <a:ext cx="8333013" cy="644332"/>
          </a:xfrm>
        </p:spPr>
        <p:txBody>
          <a:bodyPr/>
          <a:lstStyle/>
          <a:p>
            <a:r>
              <a:rPr lang="en-US" dirty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57468"/>
            <a:ext cx="8686800" cy="43815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/>
              <a:t>Criteria for an “optimal” edge detector:</a:t>
            </a:r>
          </a:p>
          <a:p>
            <a:pPr lvl="1"/>
            <a:r>
              <a:rPr lang="en-US" sz="2000" b="1" dirty="0"/>
              <a:t>Good detection:</a:t>
            </a:r>
            <a:r>
              <a:rPr lang="en-US" sz="2000" dirty="0"/>
              <a:t> the optimal detector must minimize the probability of false positives (detecting spurious edges caused by noise), as well as that of false negatives (missing real edges)</a:t>
            </a:r>
          </a:p>
          <a:p>
            <a:pPr lvl="1"/>
            <a:r>
              <a:rPr lang="en-US" sz="2000" b="1" dirty="0"/>
              <a:t>Good localization:</a:t>
            </a:r>
            <a:r>
              <a:rPr lang="en-US" sz="2000" dirty="0"/>
              <a:t> the edges detected must be as close as possible to the true edges</a:t>
            </a:r>
          </a:p>
        </p:txBody>
      </p:sp>
      <p:pic>
        <p:nvPicPr>
          <p:cNvPr id="6" name="Picture 4" descr="edge_det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48"/>
          <a:stretch/>
        </p:blipFill>
        <p:spPr bwMode="auto">
          <a:xfrm>
            <a:off x="1992087" y="3787968"/>
            <a:ext cx="2514600" cy="158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0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188" y="-76200"/>
            <a:ext cx="7875812" cy="952500"/>
          </a:xfrm>
        </p:spPr>
        <p:txBody>
          <a:bodyPr/>
          <a:lstStyle/>
          <a:p>
            <a:r>
              <a:rPr lang="en-US" dirty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57467"/>
            <a:ext cx="8923561" cy="43815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400" dirty="0"/>
              <a:t>Criteria for an “optimal” edge detector:</a:t>
            </a:r>
          </a:p>
          <a:p>
            <a:pPr lvl="1"/>
            <a:r>
              <a:rPr lang="en-US" sz="2000" b="1" dirty="0"/>
              <a:t>Good detection:</a:t>
            </a:r>
            <a:r>
              <a:rPr lang="en-US" sz="2000" dirty="0"/>
              <a:t> the optimal detector must minimize the probability of false positives (detecting spurious edges caused by noise), as well as that of false negatives (missing real edges)</a:t>
            </a:r>
          </a:p>
          <a:p>
            <a:pPr lvl="1"/>
            <a:r>
              <a:rPr lang="en-US" sz="2000" b="1" dirty="0"/>
              <a:t>Good localization:</a:t>
            </a:r>
            <a:r>
              <a:rPr lang="en-US" sz="2000" dirty="0"/>
              <a:t> the edges detected must be as close as possible to the true edges</a:t>
            </a:r>
          </a:p>
          <a:p>
            <a:pPr lvl="1"/>
            <a:r>
              <a:rPr lang="en-US" sz="2000" b="1" dirty="0"/>
              <a:t>Single response:</a:t>
            </a:r>
            <a:r>
              <a:rPr lang="en-US" sz="2000" dirty="0"/>
              <a:t> the detector must return one point only for each true edge point; that is, minimize the number of local maxima around the true edge</a:t>
            </a:r>
          </a:p>
        </p:txBody>
      </p:sp>
      <p:pic>
        <p:nvPicPr>
          <p:cNvPr id="6" name="Picture 4" descr="edge_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8" y="3787967"/>
            <a:ext cx="3337112" cy="158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Edge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r>
              <a:rPr lang="en-US" dirty="0">
                <a:solidFill>
                  <a:srgbClr val="BFBFBF"/>
                </a:solidFill>
              </a:rPr>
              <a:t>A simple edge detector</a:t>
            </a:r>
          </a:p>
          <a:p>
            <a:r>
              <a:rPr lang="en-US" dirty="0" err="1"/>
              <a:t>Sobel</a:t>
            </a:r>
            <a:r>
              <a:rPr lang="en-US" dirty="0"/>
              <a:t>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Canny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Template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9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3771636"/>
          </a:xfrm>
        </p:spPr>
        <p:txBody>
          <a:bodyPr/>
          <a:lstStyle/>
          <a:p>
            <a:r>
              <a:rPr lang="en-US" sz="2800" dirty="0"/>
              <a:t>uses two 3×3 kernels which are convolved with the original image to calculate approximations of the derivatives </a:t>
            </a:r>
          </a:p>
          <a:p>
            <a:r>
              <a:rPr lang="en-US" sz="2800" dirty="0"/>
              <a:t>one for horizontal changes, and one for vertical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49" y="3349625"/>
            <a:ext cx="3454400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54136"/>
            <a:ext cx="323850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62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8100"/>
            <a:ext cx="8229600" cy="952500"/>
          </a:xfrm>
        </p:spPr>
        <p:txBody>
          <a:bodyPr/>
          <a:lstStyle/>
          <a:p>
            <a:r>
              <a:rPr lang="en-US" dirty="0" err="1"/>
              <a:t>Sobel</a:t>
            </a:r>
            <a:r>
              <a:rPr lang="en-US" dirty="0"/>
              <a:t>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Smoothing + differentiation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97000" y="1896401"/>
            <a:ext cx="6350000" cy="1301750"/>
            <a:chOff x="1524000" y="2832100"/>
            <a:chExt cx="6350000" cy="15621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895600"/>
              <a:ext cx="5359400" cy="1435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059"/>
            <a:stretch/>
          </p:blipFill>
          <p:spPr>
            <a:xfrm>
              <a:off x="1524000" y="2832100"/>
              <a:ext cx="1066800" cy="15621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276600" y="3594339"/>
            <a:ext cx="228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Gaussian smoothing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4298" y="3594339"/>
            <a:ext cx="1790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differentiation</a:t>
            </a:r>
          </a:p>
        </p:txBody>
      </p:sp>
      <p:cxnSp>
        <p:nvCxnSpPr>
          <p:cNvPr id="12" name="Straight Arrow Connector 11"/>
          <p:cNvCxnSpPr>
            <a:endCxn id="6" idx="2"/>
          </p:cNvCxnSpPr>
          <p:nvPr/>
        </p:nvCxnSpPr>
        <p:spPr>
          <a:xfrm flipV="1">
            <a:off x="4191000" y="3145234"/>
            <a:ext cx="876300" cy="449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H="1" flipV="1">
            <a:off x="6578602" y="2794002"/>
            <a:ext cx="450947" cy="80033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0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edge detector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Sobel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Canny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Template Matching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9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1C61E7A-2A52-48BC-A949-233FF68E6150}" type="slidenum">
              <a:rPr lang="en-US"/>
              <a:pPr/>
              <a:t>50</a:t>
            </a:fld>
            <a:endParaRPr lang="en-US"/>
          </a:p>
        </p:txBody>
      </p:sp>
      <p:sp>
        <p:nvSpPr>
          <p:cNvPr id="4403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/>
              <a:t>Sobel filter</a:t>
            </a:r>
          </a:p>
        </p:txBody>
      </p:sp>
      <p:grpSp>
        <p:nvGrpSpPr>
          <p:cNvPr id="440323" name="Group 5"/>
          <p:cNvGrpSpPr>
            <a:grpSpLocks noChangeAspect="1"/>
          </p:cNvGrpSpPr>
          <p:nvPr/>
        </p:nvGrpSpPr>
        <p:grpSpPr bwMode="auto">
          <a:xfrm>
            <a:off x="3886200" y="2667000"/>
            <a:ext cx="1390650" cy="1143000"/>
            <a:chOff x="144" y="144"/>
            <a:chExt cx="1152" cy="1136"/>
          </a:xfrm>
        </p:grpSpPr>
        <p:sp>
          <p:nvSpPr>
            <p:cNvPr id="44032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4032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032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4032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44032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032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44033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4033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033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4033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3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34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440341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362902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6" y="1143000"/>
            <a:ext cx="362902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477096" y="5016500"/>
            <a:ext cx="2009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/>
              <a:t>Vertical Edge</a:t>
            </a:r>
          </a:p>
          <a:p>
            <a:pPr algn="ctr" eaLnBrk="1" hangingPunct="1"/>
            <a:r>
              <a:rPr lang="en-US" sz="2000"/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178300" y="3873500"/>
            <a:ext cx="775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7723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14CA4CCA-9AB7-4F07-B4C2-4AF796706DA3}" type="slidenum">
              <a:rPr lang="en-US"/>
              <a:pPr/>
              <a:t>51</a:t>
            </a:fld>
            <a:endParaRPr lang="en-US"/>
          </a:p>
        </p:txBody>
      </p:sp>
      <p:sp>
        <p:nvSpPr>
          <p:cNvPr id="44134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/>
              <a:t>Sobel filter</a:t>
            </a:r>
          </a:p>
        </p:txBody>
      </p:sp>
      <p:grpSp>
        <p:nvGrpSpPr>
          <p:cNvPr id="441347" name="Group 5"/>
          <p:cNvGrpSpPr>
            <a:grpSpLocks noChangeAspect="1"/>
          </p:cNvGrpSpPr>
          <p:nvPr/>
        </p:nvGrpSpPr>
        <p:grpSpPr bwMode="auto">
          <a:xfrm>
            <a:off x="3886200" y="2676261"/>
            <a:ext cx="1390650" cy="1143000"/>
            <a:chOff x="144" y="144"/>
            <a:chExt cx="1152" cy="1136"/>
          </a:xfrm>
        </p:grpSpPr>
        <p:sp>
          <p:nvSpPr>
            <p:cNvPr id="441348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41349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441350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41351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1352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1353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41354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41355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441356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41357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58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59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60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61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62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63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1364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77096" y="5016500"/>
            <a:ext cx="2009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/>
              <a:t>Horizontal Edge</a:t>
            </a:r>
          </a:p>
          <a:p>
            <a:pPr algn="ctr" eaLnBrk="1" hangingPunct="1"/>
            <a:r>
              <a:rPr lang="en-US" sz="2000"/>
              <a:t>(absolute value)</a:t>
            </a:r>
          </a:p>
        </p:txBody>
      </p:sp>
      <p:pic>
        <p:nvPicPr>
          <p:cNvPr id="441366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362902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6" y="1143000"/>
            <a:ext cx="362902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178300" y="3882761"/>
            <a:ext cx="7750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21939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/>
              <a:t>Sobel Filter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54063"/>
            <a:ext cx="3543300" cy="2166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3016250"/>
            <a:ext cx="3581400" cy="2238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16250"/>
            <a:ext cx="3581400" cy="2238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754063"/>
            <a:ext cx="3581400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6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B569E-54DA-9347-BD93-FDB8F2AD7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36" name="Group 35"/>
          <p:cNvGrpSpPr/>
          <p:nvPr/>
        </p:nvGrpSpPr>
        <p:grpSpPr>
          <a:xfrm>
            <a:off x="573971" y="1954349"/>
            <a:ext cx="7996058" cy="3481289"/>
            <a:chOff x="1059822" y="2224798"/>
            <a:chExt cx="10661410" cy="4641719"/>
          </a:xfrm>
        </p:grpSpPr>
        <p:sp>
          <p:nvSpPr>
            <p:cNvPr id="33" name="Rectangle 32"/>
            <p:cNvSpPr/>
            <p:nvPr/>
          </p:nvSpPr>
          <p:spPr>
            <a:xfrm>
              <a:off x="6846448" y="3454005"/>
              <a:ext cx="486813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Vertical edge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3102" y="6374074"/>
              <a:ext cx="486813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Horizontal Edge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59822" y="2224798"/>
              <a:ext cx="4868136" cy="2950851"/>
              <a:chOff x="828809" y="2802443"/>
              <a:chExt cx="4868136" cy="295085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10" y="2802443"/>
                <a:ext cx="4868135" cy="2458408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28809" y="5260851"/>
                <a:ext cx="4868135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original</a:t>
                </a: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31" y="1032448"/>
            <a:ext cx="3646109" cy="184128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31" y="3219982"/>
            <a:ext cx="3651098" cy="18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Sobel Filter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3709"/>
            <a:ext cx="8229600" cy="1676136"/>
          </a:xfrm>
        </p:spPr>
        <p:txBody>
          <a:bodyPr>
            <a:normAutofit/>
          </a:bodyPr>
          <a:lstStyle/>
          <a:p>
            <a:r>
              <a:rPr lang="en-US" sz="2000"/>
              <a:t>Poor Localization (Trigger response in multiple adjacent pixels)</a:t>
            </a:r>
          </a:p>
          <a:p>
            <a:r>
              <a:rPr lang="en-US" sz="2000"/>
              <a:t>Thresholding value favors certain directions over others</a:t>
            </a:r>
          </a:p>
          <a:p>
            <a:pPr lvl="1"/>
            <a:r>
              <a:rPr lang="en-US" sz="1600"/>
              <a:t>Can miss oblique edges more than horizontal or vertical edges</a:t>
            </a:r>
          </a:p>
          <a:p>
            <a:pPr lvl="1"/>
            <a:r>
              <a:rPr lang="en-US" sz="1600"/>
              <a:t>False negatives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3786"/>
            <a:ext cx="7848600" cy="20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7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Edge detection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r>
              <a:rPr lang="en-US" dirty="0">
                <a:solidFill>
                  <a:srgbClr val="BFBFBF"/>
                </a:solidFill>
              </a:rPr>
              <a:t>A simple edge detector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Sobel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Edge detector</a:t>
            </a:r>
          </a:p>
          <a:p>
            <a:r>
              <a:rPr lang="en-US" dirty="0"/>
              <a:t>Canny edge detector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Template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0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89000"/>
            <a:ext cx="7772400" cy="32385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/>
              <a:t>This is probably the most widely used edge detector in computer vision</a:t>
            </a:r>
          </a:p>
          <a:p>
            <a:pPr>
              <a:buFontTx/>
              <a:buChar char="•"/>
            </a:pPr>
            <a:r>
              <a:rPr lang="en-US"/>
              <a:t>Theoretical model: step-edges corrupted by additive Gaussian noise</a:t>
            </a:r>
          </a:p>
          <a:p>
            <a:pPr>
              <a:buFontTx/>
              <a:buChar char="•"/>
            </a:pPr>
            <a:r>
              <a:rPr lang="en-US"/>
              <a:t>Canny has shown that the first derivative of the Gaussian closely approximates the operator that optimizes the product of </a:t>
            </a:r>
            <a:r>
              <a:rPr lang="en-US" i="1"/>
              <a:t>signal-to-noise ratio</a:t>
            </a:r>
            <a:r>
              <a:rPr lang="en-US"/>
              <a:t> and localization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57200" y="4383423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sz="2000"/>
              <a:t>J. Canny, </a:t>
            </a:r>
            <a:r>
              <a:rPr lang="en-US" sz="2000" b="1" i="1">
                <a:hlinkClick r:id="rId3"/>
              </a:rPr>
              <a:t>A Computational Approach To Edge Detection</a:t>
            </a:r>
            <a:r>
              <a:rPr lang="en-US" sz="2000"/>
              <a:t>, IEEE Trans. Pattern Analysis and Machine Intelligence, 8:679-714, 1986.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Suppress Noise</a:t>
            </a:r>
          </a:p>
          <a:p>
            <a:r>
              <a:rPr lang="en-US"/>
              <a:t>Compute gradient magnitude and direction </a:t>
            </a:r>
          </a:p>
          <a:p>
            <a:r>
              <a:rPr lang="en-US"/>
              <a:t>Apply Non-Maximum Suppression</a:t>
            </a:r>
          </a:p>
          <a:p>
            <a:pPr lvl="1"/>
            <a:r>
              <a:rPr lang="en-US"/>
              <a:t>Assures minimal response</a:t>
            </a:r>
          </a:p>
          <a:p>
            <a:r>
              <a:rPr lang="en-US"/>
              <a:t>Use hysteresis and connectivity analysis to detect edges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8153" y="264368"/>
            <a:ext cx="6172200" cy="9525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89603" y="4861503"/>
            <a:ext cx="5829300" cy="508000"/>
          </a:xfrm>
        </p:spPr>
        <p:txBody>
          <a:bodyPr/>
          <a:lstStyle/>
          <a:p>
            <a:pPr algn="ctr"/>
            <a:r>
              <a:rPr lang="en-US" dirty="0"/>
              <a:t>original image</a:t>
            </a:r>
          </a:p>
        </p:txBody>
      </p:sp>
      <p:pic>
        <p:nvPicPr>
          <p:cNvPr id="7" name="Picture 4" descr="iguana.png">
            <a:extLst>
              <a:ext uri="{FF2B5EF4-FFF2-40B4-BE49-F238E27FC236}">
                <a16:creationId xmlns:a16="http://schemas.microsoft.com/office/drawing/2014/main" id="{4C0DF170-539C-40EA-8BB7-56263E54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37" y="1081931"/>
            <a:ext cx="4562603" cy="36490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50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9857" y="311021"/>
            <a:ext cx="6650394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Derivative of Gaussian filter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01" y="3740021"/>
            <a:ext cx="1314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1" y="3740021"/>
            <a:ext cx="1314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51" y="1149750"/>
            <a:ext cx="2571750" cy="225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52" y="1136522"/>
            <a:ext cx="2522935" cy="229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2213445" y="3265094"/>
            <a:ext cx="1219702" cy="3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4803055" y="3232021"/>
            <a:ext cx="1219702" cy="3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i="1"/>
              <a:t>y</a:t>
            </a:r>
            <a:r>
              <a:rPr lang="en-US"/>
              <a:t>-direction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3" y="3941225"/>
            <a:ext cx="1135856" cy="1058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51" y="4041645"/>
            <a:ext cx="1114425" cy="8572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3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DACFB486-4950-4AE0-A4F9-3A2DBFA275D4}" type="slidenum">
              <a:rPr lang="en-US"/>
              <a:pPr/>
              <a:t>6</a:t>
            </a:fld>
            <a:endParaRPr lang="en-US"/>
          </a:p>
        </p:txBody>
      </p:sp>
      <p:sp>
        <p:nvSpPr>
          <p:cNvPr id="3584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Edge detection</a:t>
            </a:r>
          </a:p>
        </p:txBody>
      </p:sp>
      <p:sp>
        <p:nvSpPr>
          <p:cNvPr id="358403" name="Rectangle 3"/>
          <p:cNvSpPr>
            <a:spLocks noChangeArrowheads="1"/>
          </p:cNvSpPr>
          <p:nvPr/>
        </p:nvSpPr>
        <p:spPr bwMode="auto">
          <a:xfrm>
            <a:off x="609600" y="5025761"/>
            <a:ext cx="8001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>
                <a:hlinkClick r:id="rId2"/>
              </a:rPr>
              <a:t>Winter in Kraków photographed by Marcin Ryczek</a:t>
            </a:r>
            <a:endParaRPr lang="en-US" sz="1400"/>
          </a:p>
        </p:txBody>
      </p:sp>
      <p:pic>
        <p:nvPicPr>
          <p:cNvPr id="358404" name="Picture 4" descr="Winter in Krak w photographed by Marcin Ryc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952500"/>
            <a:ext cx="8499475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8406" name="Text Box 8"/>
          <p:cNvSpPr txBox="1">
            <a:spLocks noChangeArrowheads="1"/>
          </p:cNvSpPr>
          <p:nvPr/>
        </p:nvSpPr>
        <p:spPr bwMode="auto">
          <a:xfrm>
            <a:off x="6781800" y="5397500"/>
            <a:ext cx="1828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200"/>
              <a:t>Slide Credit: S.Lazebnik</a:t>
            </a:r>
          </a:p>
        </p:txBody>
      </p:sp>
    </p:spTree>
    <p:extLst>
      <p:ext uri="{BB962C8B-B14F-4D97-AF65-F5344CB8AC3E}">
        <p14:creationId xmlns:p14="http://schemas.microsoft.com/office/powerpoint/2010/main" val="892731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Compute gradients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143000" y="3505656"/>
            <a:ext cx="2343150" cy="62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X-Derivative of Gaussian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371850" y="3505656"/>
            <a:ext cx="2343150" cy="62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Y-Derivative of Gaussian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5715000" y="3505656"/>
            <a:ext cx="2343150" cy="3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Gradient Magnitude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96225" y="5390180"/>
            <a:ext cx="1323975" cy="2105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900" dirty="0"/>
              <a:t>Source: J. Hayes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3E30CD-F2FA-4642-AF01-26529438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5" y="1409700"/>
            <a:ext cx="2263514" cy="18126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FA42DE-1D1B-4A47-AED2-3402B965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35" y="1414373"/>
            <a:ext cx="2266178" cy="181214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BB6301-32AD-4701-8661-4F28E6CE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30" y="1424710"/>
            <a:ext cx="2262660" cy="18134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7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146218" y="646509"/>
            <a:ext cx="6172200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Get orientation at each pixel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02506" y="4777383"/>
            <a:ext cx="1323975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900"/>
              <a:t>Source: J. Hayes</a:t>
            </a:r>
          </a:p>
        </p:txBody>
      </p:sp>
      <p:pic>
        <p:nvPicPr>
          <p:cNvPr id="9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52700"/>
            <a:ext cx="225381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C62F89E-E187-45D3-AE0B-4B9E4D0C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219" y="1789775"/>
            <a:ext cx="4520842" cy="32572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485900" y="0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Compute gradients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1143000" y="4064000"/>
            <a:ext cx="2343150" cy="62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X-Derivative of Gaussian</a:t>
            </a: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3371850" y="4064000"/>
            <a:ext cx="2343150" cy="62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Y-Derivative of Gaussian</a:t>
            </a: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5715000" y="4064000"/>
            <a:ext cx="2343150" cy="3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/>
              <a:t>Gradient Magnitude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BFDCE61-A433-4AFD-84A3-99D56E45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83" y="2050871"/>
            <a:ext cx="2057400" cy="1646959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1953294-2DEA-4B91-8D6D-42891EB6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065" y="2050871"/>
            <a:ext cx="2057400" cy="1646959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5F9CC47F-41C5-4881-847F-81B24460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81" y="2050871"/>
            <a:ext cx="2057400" cy="1646959"/>
          </a:xfrm>
          <a:prstGeom prst="rect">
            <a:avLst/>
          </a:prstGeom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E4CCD17D-59AD-4353-BCE2-A1A730D8F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27" t="62089" r="10478" b="3956"/>
          <a:stretch/>
        </p:blipFill>
        <p:spPr>
          <a:xfrm>
            <a:off x="1464526" y="775229"/>
            <a:ext cx="4025147" cy="4458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E3583F-69FD-481C-A131-CAC41CD57917}"/>
              </a:ext>
            </a:extLst>
          </p:cNvPr>
          <p:cNvSpPr/>
          <p:nvPr/>
        </p:nvSpPr>
        <p:spPr>
          <a:xfrm>
            <a:off x="6974681" y="3030854"/>
            <a:ext cx="607965" cy="525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CF798-44CB-4CA3-B009-D47CD1B90EB9}"/>
              </a:ext>
            </a:extLst>
          </p:cNvPr>
          <p:cNvSpPr/>
          <p:nvPr/>
        </p:nvSpPr>
        <p:spPr>
          <a:xfrm>
            <a:off x="2593677" y="2547409"/>
            <a:ext cx="1427560" cy="160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666D61-909E-4222-9675-47253BE8EDEA}"/>
              </a:ext>
            </a:extLst>
          </p:cNvPr>
          <p:cNvCxnSpPr/>
          <p:nvPr/>
        </p:nvCxnSpPr>
        <p:spPr>
          <a:xfrm flipH="1">
            <a:off x="3079617" y="3167063"/>
            <a:ext cx="296588" cy="74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537A6D-07B7-456E-81DA-8BBF27AAB1CD}"/>
              </a:ext>
            </a:extLst>
          </p:cNvPr>
          <p:cNvCxnSpPr/>
          <p:nvPr/>
        </p:nvCxnSpPr>
        <p:spPr>
          <a:xfrm flipH="1">
            <a:off x="3229648" y="3254375"/>
            <a:ext cx="296588" cy="74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1CCF6E-B6B9-4883-A518-774FA8D2A0B9}"/>
              </a:ext>
            </a:extLst>
          </p:cNvPr>
          <p:cNvCxnSpPr/>
          <p:nvPr/>
        </p:nvCxnSpPr>
        <p:spPr>
          <a:xfrm flipH="1">
            <a:off x="3143854" y="3214688"/>
            <a:ext cx="296588" cy="743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6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Suppress Noise</a:t>
            </a:r>
          </a:p>
          <a:p>
            <a:r>
              <a:rPr lang="en-US"/>
              <a:t>Compute gradient magnitude and direction </a:t>
            </a:r>
          </a:p>
          <a:p>
            <a:r>
              <a:rPr lang="en-US"/>
              <a:t>Apply Non-Maximum Suppression</a:t>
            </a:r>
          </a:p>
          <a:p>
            <a:pPr lvl="1"/>
            <a:r>
              <a:rPr lang="en-US"/>
              <a:t>Assures minimal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83E2EC6-E6EE-4E05-BAF0-2CD91BE4B0FD}" type="slidenum">
              <a:rPr lang="en-US"/>
              <a:pPr/>
              <a:t>64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Non-maximum suppression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3937000"/>
            <a:ext cx="7772400" cy="9525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>
                <a:latin typeface="Calibri" panose="020F0502020204030204" pitchFamily="34" charset="0"/>
              </a:rPr>
              <a:t>Check if pixel is local maximum along gradient direction, select single max across width of the edge</a:t>
            </a:r>
          </a:p>
          <a:p>
            <a:pPr lvl="1"/>
            <a:r>
              <a:rPr lang="en-US" sz="2400">
                <a:latin typeface="Calibri" panose="020F0502020204030204" pitchFamily="34" charset="0"/>
              </a:rPr>
              <a:t>requires checking interpolated pixels p and r</a:t>
            </a: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79500"/>
            <a:ext cx="3200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79500"/>
            <a:ext cx="3200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968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/>
          <p:cNvSpPr>
            <a:spLocks noGrp="1"/>
          </p:cNvSpPr>
          <p:nvPr>
            <p:ph type="title"/>
          </p:nvPr>
        </p:nvSpPr>
        <p:spPr>
          <a:xfrm>
            <a:off x="1021556" y="397343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Non-max Suppression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85900" y="4381500"/>
            <a:ext cx="6172200" cy="952500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 charset="0"/>
              </a:rPr>
              <a:t>Before                         After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2977B5BB-4481-436A-B070-5E8FA255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1460501"/>
            <a:ext cx="3529202" cy="2825893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FFD18B4-FD60-4A42-BF27-5631F85D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7" y="1460501"/>
            <a:ext cx="3545555" cy="28383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8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Suppress Noise</a:t>
            </a:r>
          </a:p>
          <a:p>
            <a:r>
              <a:rPr lang="en-US"/>
              <a:t>Compute gradient magnitude and direction </a:t>
            </a:r>
          </a:p>
          <a:p>
            <a:r>
              <a:rPr lang="en-US"/>
              <a:t>Apply Non-Maximum Suppression</a:t>
            </a:r>
          </a:p>
          <a:p>
            <a:pPr lvl="1"/>
            <a:r>
              <a:rPr lang="en-US"/>
              <a:t>Assures minimal response</a:t>
            </a:r>
          </a:p>
          <a:p>
            <a:r>
              <a:rPr lang="en-US"/>
              <a:t>Use hysteresis and connectivity analysis to detect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5019-4F49-49B0-A2DC-BA1201FB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785FC98-05FE-4CA1-A485-0016FB38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738313"/>
            <a:ext cx="3342050" cy="26757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59FE39-0752-47FA-A403-13B532DF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95" y="1738313"/>
            <a:ext cx="3336324" cy="2668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02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Avoid streaking near threshold value </a:t>
            </a:r>
          </a:p>
          <a:p>
            <a:r>
              <a:rPr lang="en-US"/>
              <a:t>Define two thresholds: Low and High</a:t>
            </a:r>
          </a:p>
          <a:p>
            <a:pPr lvl="1"/>
            <a:r>
              <a:rPr lang="en-US"/>
              <a:t>If less than Low, not an edge</a:t>
            </a:r>
          </a:p>
          <a:p>
            <a:pPr lvl="1"/>
            <a:r>
              <a:rPr lang="en-US"/>
              <a:t>If greater than High, strong edge</a:t>
            </a:r>
          </a:p>
          <a:p>
            <a:pPr lvl="1"/>
            <a:r>
              <a:rPr lang="en-US"/>
              <a:t>If between Low and High, weak edge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31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If the gradient at a pixel is</a:t>
            </a:r>
          </a:p>
          <a:p>
            <a:r>
              <a:rPr lang="en-US"/>
              <a:t>above High, declare it as an ‘strong edge pixel’</a:t>
            </a:r>
          </a:p>
          <a:p>
            <a:r>
              <a:rPr lang="en-US"/>
              <a:t>below Low, declare it as a “non-edge-pixel”</a:t>
            </a:r>
          </a:p>
          <a:p>
            <a:r>
              <a:rPr lang="en-US"/>
              <a:t>between Low and High</a:t>
            </a:r>
          </a:p>
          <a:p>
            <a:pPr lvl="1"/>
            <a:r>
              <a:rPr lang="en-US"/>
              <a:t>Consider its neighbors iteratively then declare it an “edge pixel” if it is connected to an ‘strong edge pixel’ directly or via pixels between Low and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0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C319C14-CD3D-40F0-BF45-A3472946E3BC}" type="slidenum">
              <a:rPr lang="en-US"/>
              <a:pPr/>
              <a:t>7</a:t>
            </a:fld>
            <a:endParaRPr lang="en-US"/>
          </a:p>
        </p:txBody>
      </p:sp>
      <p:sp>
        <p:nvSpPr>
          <p:cNvPr id="77826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952500"/>
          </a:xfrm>
        </p:spPr>
        <p:txBody>
          <a:bodyPr/>
          <a:lstStyle/>
          <a:p>
            <a:r>
              <a:rPr lang="en-US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031875"/>
            <a:ext cx="7772400" cy="4048125"/>
          </a:xfrm>
        </p:spPr>
        <p:txBody>
          <a:bodyPr/>
          <a:lstStyle/>
          <a:p>
            <a:r>
              <a:rPr lang="en-US" sz="2400" b="1" dirty="0"/>
              <a:t>Goal</a:t>
            </a:r>
            <a:r>
              <a:rPr lang="en-US" sz="2400" dirty="0"/>
              <a:t>: map image from 2d array of pixels to a set of curves or line segments or contours.</a:t>
            </a:r>
          </a:p>
          <a:p>
            <a:r>
              <a:rPr lang="en-US" sz="2400" b="1" dirty="0"/>
              <a:t>Why?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Main idea</a:t>
            </a:r>
            <a:r>
              <a:rPr lang="en-US" sz="2400" dirty="0"/>
              <a:t>: look for strong gradients, post-process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832855"/>
              </p:ext>
            </p:extLst>
          </p:nvPr>
        </p:nvGraphicFramePr>
        <p:xfrm>
          <a:off x="838201" y="2407972"/>
          <a:ext cx="1947863" cy="174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8" name="Bitmap Image" r:id="rId4" imgW="2161905" imgH="2324424" progId="PBrush">
                  <p:embed/>
                </p:oleObj>
              </mc:Choice>
              <mc:Fallback>
                <p:oleObj name="Bitmap Image" r:id="rId4" imgW="2161905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1" y="2407972"/>
                        <a:ext cx="1947863" cy="1744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841500"/>
            <a:ext cx="578802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3657600" y="2984500"/>
            <a:ext cx="6877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/>
              <a:t>Figure from J. Shotton et al., PAMI 2007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124201" y="3429001"/>
            <a:ext cx="571499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000" b="1" dirty="0">
                <a:solidFill>
                  <a:srgbClr val="800000"/>
                </a:solidFill>
              </a:rPr>
              <a:t> Intuitively, most semantic and shape information from the image can be encoded in the edges</a:t>
            </a:r>
          </a:p>
          <a:p>
            <a:pPr>
              <a:buFontTx/>
              <a:buChar char="•"/>
            </a:pPr>
            <a:r>
              <a:rPr lang="en-US" sz="2000" b="1" dirty="0">
                <a:solidFill>
                  <a:srgbClr val="800000"/>
                </a:solidFill>
              </a:rPr>
              <a:t> More compact than pixels</a:t>
            </a:r>
          </a:p>
        </p:txBody>
      </p:sp>
      <p:sp>
        <p:nvSpPr>
          <p:cNvPr id="77833" name="Text Box 8"/>
          <p:cNvSpPr txBox="1">
            <a:spLocks noChangeArrowheads="1"/>
          </p:cNvSpPr>
          <p:nvPr/>
        </p:nvSpPr>
        <p:spPr bwMode="auto">
          <a:xfrm>
            <a:off x="6934200" y="5359136"/>
            <a:ext cx="1828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200"/>
              <a:t>Slide Credit: T. Darrell</a:t>
            </a:r>
          </a:p>
        </p:txBody>
      </p:sp>
    </p:spTree>
    <p:extLst>
      <p:ext uri="{BB962C8B-B14F-4D97-AF65-F5344CB8AC3E}">
        <p14:creationId xmlns:p14="http://schemas.microsoft.com/office/powerpoint/2010/main" val="23757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778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104" y="0"/>
            <a:ext cx="5829300" cy="9525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27652" name="Freeform 4"/>
          <p:cNvSpPr>
            <a:spLocks/>
          </p:cNvSpPr>
          <p:nvPr/>
        </p:nvSpPr>
        <p:spPr bwMode="auto">
          <a:xfrm>
            <a:off x="1376363" y="3300678"/>
            <a:ext cx="2057400" cy="645583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/>
          <a:lstStyle/>
          <a:p>
            <a:endParaRPr lang="en-US"/>
          </a:p>
        </p:txBody>
      </p:sp>
      <p:sp>
        <p:nvSpPr>
          <p:cNvPr id="27653" name="Freeform 5"/>
          <p:cNvSpPr>
            <a:spLocks/>
          </p:cNvSpPr>
          <p:nvPr/>
        </p:nvSpPr>
        <p:spPr bwMode="auto">
          <a:xfrm>
            <a:off x="3376613" y="3332428"/>
            <a:ext cx="1943100" cy="582083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/>
          <a:lstStyle/>
          <a:p>
            <a:endParaRPr lang="en-US"/>
          </a:p>
        </p:txBody>
      </p:sp>
      <p:sp>
        <p:nvSpPr>
          <p:cNvPr id="27654" name="Freeform 6"/>
          <p:cNvSpPr>
            <a:spLocks/>
          </p:cNvSpPr>
          <p:nvPr/>
        </p:nvSpPr>
        <p:spPr bwMode="auto">
          <a:xfrm>
            <a:off x="5243513" y="3914511"/>
            <a:ext cx="533400" cy="5080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/>
          <a:lstStyle/>
          <a:p>
            <a:endParaRPr lang="en-US"/>
          </a:p>
        </p:txBody>
      </p:sp>
      <p:sp>
        <p:nvSpPr>
          <p:cNvPr id="27655" name="Freeform 7"/>
          <p:cNvSpPr>
            <a:spLocks/>
          </p:cNvSpPr>
          <p:nvPr/>
        </p:nvSpPr>
        <p:spPr bwMode="auto">
          <a:xfrm>
            <a:off x="5776912" y="3787511"/>
            <a:ext cx="1714500" cy="804333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/>
          <a:lstStyle/>
          <a:p>
            <a:endParaRPr lang="en-US"/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6457951" y="5016501"/>
            <a:ext cx="1484710" cy="24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100"/>
              <a:t>Source: S. Seitz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2062228"/>
            <a:ext cx="1433513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/>
              <a:t>strong edge pixel</a:t>
            </a: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2400301" y="2688246"/>
            <a:ext cx="145256" cy="6124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4800" y="1985286"/>
            <a:ext cx="1771650" cy="903017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algn="ctr"/>
            <a:r>
              <a:rPr lang="en-US"/>
              <a:t>weak but connected edge pixels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800601" y="2523894"/>
            <a:ext cx="145256" cy="9306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36356" y="3105977"/>
            <a:ext cx="1433513" cy="626018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/>
              <a:t>strong edge pixel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707858" y="3413754"/>
            <a:ext cx="145256" cy="9306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66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007248" y="748274"/>
            <a:ext cx="6172200" cy="85725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Final Canny Edges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D07B12-0114-4AB6-B28C-A3AFCC44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83" y="1618060"/>
            <a:ext cx="3593428" cy="25891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4521E9-EEE8-4143-9747-192370FE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48" y="1618060"/>
            <a:ext cx="3565139" cy="25766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61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D5794310-C7B0-4198-A9F3-3481619772E0}" type="slidenum">
              <a:rPr lang="en-US"/>
              <a:pPr/>
              <a:t>72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3500"/>
            <a:ext cx="8229600" cy="698500"/>
          </a:xfrm>
        </p:spPr>
        <p:txBody>
          <a:bodyPr/>
          <a:lstStyle/>
          <a:p>
            <a:r>
              <a:rPr lang="en-US" sz="3200"/>
              <a:t>Effect of </a:t>
            </a:r>
            <a:r>
              <a:rPr lang="en-US" sz="3200">
                <a:sym typeface="Symbol" panose="05050102010706020507" pitchFamily="18" charset="2"/>
              </a:rPr>
              <a:t> (</a:t>
            </a:r>
            <a:r>
              <a:rPr lang="en-US" sz="3200"/>
              <a:t>Gaussian kernel spread/size)</a:t>
            </a:r>
          </a:p>
        </p:txBody>
      </p:sp>
      <p:pic>
        <p:nvPicPr>
          <p:cNvPr id="430083" name="Picture 4" descr="cln1can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154907"/>
            <a:ext cx="2925763" cy="243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084" name="Picture 5" descr="cln1can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143000"/>
            <a:ext cx="2925762" cy="243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085" name="Picture 6" descr="cln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154907"/>
            <a:ext cx="2925763" cy="243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86" name="Text Box 7"/>
          <p:cNvSpPr txBox="1">
            <a:spLocks noChangeArrowheads="1"/>
          </p:cNvSpPr>
          <p:nvPr/>
        </p:nvSpPr>
        <p:spPr bwMode="auto">
          <a:xfrm>
            <a:off x="3429000" y="3640667"/>
            <a:ext cx="14534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Canny with </a:t>
            </a:r>
          </a:p>
        </p:txBody>
      </p:sp>
      <p:pic>
        <p:nvPicPr>
          <p:cNvPr id="430087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4" y="3694907"/>
            <a:ext cx="86518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88" name="Text Box 9"/>
          <p:cNvSpPr txBox="1">
            <a:spLocks noChangeArrowheads="1"/>
          </p:cNvSpPr>
          <p:nvPr/>
        </p:nvSpPr>
        <p:spPr bwMode="auto">
          <a:xfrm>
            <a:off x="6400800" y="3631407"/>
            <a:ext cx="14534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Canny with </a:t>
            </a:r>
          </a:p>
        </p:txBody>
      </p:sp>
      <p:pic>
        <p:nvPicPr>
          <p:cNvPr id="430089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6" y="3681678"/>
            <a:ext cx="881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0" name="Text Box 11"/>
          <p:cNvSpPr txBox="1">
            <a:spLocks noChangeArrowheads="1"/>
          </p:cNvSpPr>
          <p:nvPr/>
        </p:nvSpPr>
        <p:spPr bwMode="auto">
          <a:xfrm>
            <a:off x="838200" y="3631407"/>
            <a:ext cx="1011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original </a:t>
            </a:r>
          </a:p>
        </p:txBody>
      </p:sp>
      <p:sp>
        <p:nvSpPr>
          <p:cNvPr id="430091" name="Rectangle 12"/>
          <p:cNvSpPr>
            <a:spLocks noChangeArrowheads="1"/>
          </p:cNvSpPr>
          <p:nvPr/>
        </p:nvSpPr>
        <p:spPr bwMode="auto">
          <a:xfrm>
            <a:off x="685800" y="43815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800"/>
              <a:t>The choice of </a:t>
            </a:r>
            <a:r>
              <a:rPr lang="en-US" sz="2800">
                <a:sym typeface="Symbol" panose="05050102010706020507" pitchFamily="18" charset="2"/>
              </a:rPr>
              <a:t></a:t>
            </a:r>
            <a:r>
              <a:rPr lang="en-US" sz="2800"/>
              <a:t> depends on desired behavior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sz="2000"/>
              <a:t>large </a:t>
            </a:r>
            <a:r>
              <a:rPr lang="en-US" sz="2000">
                <a:sym typeface="Symbol" panose="05050102010706020507" pitchFamily="18" charset="2"/>
              </a:rPr>
              <a:t></a:t>
            </a:r>
            <a:r>
              <a:rPr lang="en-US" sz="2000"/>
              <a:t> detects large scale edges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sz="2000"/>
              <a:t>small </a:t>
            </a:r>
            <a:r>
              <a:rPr lang="en-US" sz="2000">
                <a:sym typeface="Symbol" panose="05050102010706020507" pitchFamily="18" charset="2"/>
              </a:rPr>
              <a:t></a:t>
            </a:r>
            <a:r>
              <a:rPr lang="en-US" sz="2000"/>
              <a:t> detects fine features</a:t>
            </a:r>
          </a:p>
        </p:txBody>
      </p:sp>
      <p:sp>
        <p:nvSpPr>
          <p:cNvPr id="430092" name="Text Box 16"/>
          <p:cNvSpPr txBox="1">
            <a:spLocks noChangeArrowheads="1"/>
          </p:cNvSpPr>
          <p:nvPr/>
        </p:nvSpPr>
        <p:spPr bwMode="auto">
          <a:xfrm>
            <a:off x="7539675" y="5461000"/>
            <a:ext cx="14719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521198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F8217054-15B9-4004-9EDC-08DEBE5DC87F}" type="slidenum">
              <a:rPr lang="en-US"/>
              <a:pPr/>
              <a:t>73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1675" y="0"/>
            <a:ext cx="7772400" cy="952500"/>
          </a:xfrm>
        </p:spPr>
        <p:txBody>
          <a:bodyPr/>
          <a:lstStyle/>
          <a:p>
            <a:r>
              <a:rPr lang="en-US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889000"/>
            <a:ext cx="8229600" cy="3483240"/>
          </a:xfrm>
        </p:spPr>
        <p:txBody>
          <a:bodyPr/>
          <a:lstStyle/>
          <a:p>
            <a:pPr marL="533400" indent="-533400">
              <a:spcBef>
                <a:spcPts val="600"/>
              </a:spcBef>
              <a:buFontTx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Filter image with </a:t>
            </a:r>
            <a:r>
              <a:rPr lang="en-US" sz="2800" dirty="0">
                <a:latin typeface="Calibri" charset="0"/>
              </a:rPr>
              <a:t>x, y derivatives </a:t>
            </a:r>
            <a:r>
              <a:rPr lang="en-US" sz="2800" dirty="0">
                <a:latin typeface="Calibri" panose="020F0502020204030204" pitchFamily="34" charset="0"/>
              </a:rPr>
              <a:t>of Gaussian </a:t>
            </a:r>
          </a:p>
          <a:p>
            <a:pPr marL="533400" indent="-533400">
              <a:spcBef>
                <a:spcPts val="600"/>
              </a:spcBef>
              <a:buFontTx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Find magnitude and orientation of gradient</a:t>
            </a:r>
          </a:p>
          <a:p>
            <a:pPr marL="533400" indent="-533400">
              <a:spcBef>
                <a:spcPts val="600"/>
              </a:spcBef>
              <a:buFontTx/>
              <a:buAutoNum type="arabicPeriod"/>
            </a:pPr>
            <a:r>
              <a:rPr lang="en-US" sz="2800" b="1" dirty="0">
                <a:latin typeface="Calibri" panose="020F0502020204030204" pitchFamily="34" charset="0"/>
              </a:rPr>
              <a:t>Non-maximum suppression</a:t>
            </a:r>
            <a:r>
              <a:rPr lang="en-US" sz="2800" dirty="0">
                <a:latin typeface="Calibri" panose="020F0502020204030204" pitchFamily="34" charset="0"/>
              </a:rPr>
              <a:t>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</a:rPr>
              <a:t>Thin wide “ridges” down to single pixel width</a:t>
            </a:r>
          </a:p>
          <a:p>
            <a:pPr marL="533400" indent="-533400">
              <a:spcBef>
                <a:spcPts val="600"/>
              </a:spcBef>
              <a:buFontTx/>
              <a:buAutoNum type="arabicPeriod"/>
            </a:pPr>
            <a:r>
              <a:rPr lang="en-US" sz="2800" b="1" dirty="0">
                <a:latin typeface="Calibri" panose="020F0502020204030204" pitchFamily="34" charset="0"/>
              </a:rPr>
              <a:t>Linking and </a:t>
            </a:r>
            <a:r>
              <a:rPr lang="en-US" sz="2800" b="1" dirty="0" err="1">
                <a:latin typeface="Calibri" panose="020F0502020204030204" pitchFamily="34" charset="0"/>
              </a:rPr>
              <a:t>thresholding</a:t>
            </a:r>
            <a:r>
              <a:rPr lang="en-US" sz="2800" b="1" dirty="0"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(</a:t>
            </a:r>
            <a:r>
              <a:rPr lang="en-US" sz="2800" b="1" dirty="0">
                <a:latin typeface="Calibri" panose="020F0502020204030204" pitchFamily="34" charset="0"/>
              </a:rPr>
              <a:t>hysteresis</a:t>
            </a:r>
            <a:r>
              <a:rPr lang="en-US" sz="2800" dirty="0">
                <a:latin typeface="Calibri" panose="020F0502020204030204" pitchFamily="34" charset="0"/>
              </a:rPr>
              <a:t>):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</a:rPr>
              <a:t>Define two thresholds: low and high</a:t>
            </a:r>
          </a:p>
          <a:p>
            <a:pPr marL="914400" lvl="1" indent="-457200"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</a:rPr>
              <a:t>Use the high threshold to start edge curves and the low threshold to continue them</a:t>
            </a:r>
          </a:p>
          <a:p>
            <a:pPr marL="914400" lvl="1" indent="-457200">
              <a:spcBef>
                <a:spcPts val="600"/>
              </a:spcBef>
            </a:pPr>
            <a:endParaRPr lang="en-US" sz="900" dirty="0">
              <a:latin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800" b="1" dirty="0">
              <a:solidFill>
                <a:srgbClr val="0000FF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76200" y="5007114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</p:spTree>
    <p:extLst>
      <p:ext uri="{BB962C8B-B14F-4D97-AF65-F5344CB8AC3E}">
        <p14:creationId xmlns:p14="http://schemas.microsoft.com/office/powerpoint/2010/main" val="14170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7800"/>
            <a:ext cx="8458200" cy="698500"/>
          </a:xfrm>
        </p:spPr>
        <p:txBody>
          <a:bodyPr/>
          <a:lstStyle/>
          <a:p>
            <a:r>
              <a:rPr lang="en-US" dirty="0"/>
              <a:t>Image gradients vs. meaningful contours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01646"/>
            <a:ext cx="7772400" cy="698500"/>
          </a:xfrm>
        </p:spPr>
        <p:txBody>
          <a:bodyPr/>
          <a:lstStyle/>
          <a:p>
            <a:r>
              <a:rPr lang="en-US" sz="2400"/>
              <a:t>Berkeley segmentation database:</a:t>
            </a:r>
            <a:br>
              <a:rPr lang="en-US" sz="2400"/>
            </a:br>
            <a:r>
              <a:rPr lang="en-US" sz="1600">
                <a:hlinkClick r:id="rId3"/>
              </a:rPr>
              <a:t>http://www.eecs.berkeley.edu/Research/Projects/CS/vision/grouping/segbench/</a:t>
            </a:r>
            <a:endParaRPr lang="en-US" sz="160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4" y="1336146"/>
            <a:ext cx="2662237" cy="148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336146"/>
            <a:ext cx="2667000" cy="148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336146"/>
            <a:ext cx="2673350" cy="14869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75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2964657"/>
            <a:ext cx="2667000" cy="148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2964657"/>
            <a:ext cx="2667000" cy="148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2964657"/>
            <a:ext cx="2667000" cy="1482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54" name="Text Box 11"/>
          <p:cNvSpPr txBox="1">
            <a:spLocks noChangeArrowheads="1"/>
          </p:cNvSpPr>
          <p:nvPr/>
        </p:nvSpPr>
        <p:spPr bwMode="auto">
          <a:xfrm>
            <a:off x="1346200" y="955146"/>
            <a:ext cx="8133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image</a:t>
            </a:r>
          </a:p>
        </p:txBody>
      </p:sp>
      <p:sp>
        <p:nvSpPr>
          <p:cNvPr id="31755" name="Text Box 12"/>
          <p:cNvSpPr txBox="1">
            <a:spLocks noChangeArrowheads="1"/>
          </p:cNvSpPr>
          <p:nvPr/>
        </p:nvSpPr>
        <p:spPr bwMode="auto">
          <a:xfrm>
            <a:off x="3473450" y="952501"/>
            <a:ext cx="2340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human segmentation</a:t>
            </a:r>
          </a:p>
        </p:txBody>
      </p:sp>
      <p:sp>
        <p:nvSpPr>
          <p:cNvPr id="31756" name="Text Box 13"/>
          <p:cNvSpPr txBox="1">
            <a:spLocks noChangeArrowheads="1"/>
          </p:cNvSpPr>
          <p:nvPr/>
        </p:nvSpPr>
        <p:spPr bwMode="auto">
          <a:xfrm>
            <a:off x="6318250" y="955146"/>
            <a:ext cx="21609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gradient magnitude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39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edge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1" y="5270500"/>
            <a:ext cx="80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P. Dollar and L. </a:t>
            </a:r>
            <a:r>
              <a:rPr lang="en-US" sz="1800" dirty="0" err="1"/>
              <a:t>Zitnick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Structured forests for fast edge detection</a:t>
            </a:r>
            <a:r>
              <a:rPr lang="en-US" sz="1800" dirty="0"/>
              <a:t>, ICCV 2013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99469" y="1641273"/>
            <a:ext cx="3129531" cy="3057727"/>
            <a:chOff x="762000" y="1654654"/>
            <a:chExt cx="3723044" cy="43651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12710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165465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28511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281266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4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1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8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5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22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9" y="4475948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187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37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560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74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933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119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306" y="399495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5900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46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93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04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2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340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08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276" y="5109042"/>
              <a:ext cx="429768" cy="42976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" name="TextBox 68"/>
          <p:cNvSpPr txBox="1"/>
          <p:nvPr/>
        </p:nvSpPr>
        <p:spPr>
          <a:xfrm>
            <a:off x="838199" y="1202780"/>
            <a:ext cx="15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 b="50901"/>
          <a:stretch/>
        </p:blipFill>
        <p:spPr bwMode="auto">
          <a:xfrm>
            <a:off x="3733799" y="1378878"/>
            <a:ext cx="525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"/>
          <a:stretch/>
        </p:blipFill>
        <p:spPr bwMode="auto">
          <a:xfrm>
            <a:off x="3733800" y="4065610"/>
            <a:ext cx="5276088" cy="101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4" b="-3"/>
          <a:stretch/>
        </p:blipFill>
        <p:spPr bwMode="auto">
          <a:xfrm>
            <a:off x="3733800" y="2730500"/>
            <a:ext cx="533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5367231" y="952500"/>
            <a:ext cx="150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10200" y="2345780"/>
            <a:ext cx="148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826203" y="3683000"/>
            <a:ext cx="87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44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107522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B62045A3-DA6B-2343-82F3-A8107971150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103314" y="3648604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Scene</a:t>
            </a:r>
          </a:p>
        </p:txBody>
      </p:sp>
      <p:sp>
        <p:nvSpPr>
          <p:cNvPr id="107524" name="TextBox 9"/>
          <p:cNvSpPr txBox="1">
            <a:spLocks noChangeArrowheads="1"/>
          </p:cNvSpPr>
          <p:nvPr/>
        </p:nvSpPr>
        <p:spPr bwMode="auto">
          <a:xfrm>
            <a:off x="4572000" y="3161771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 (mask)</a:t>
            </a:r>
          </a:p>
        </p:txBody>
      </p:sp>
      <p:pic>
        <p:nvPicPr>
          <p:cNvPr id="107525" name="Picture 6" descr="toy_scen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1" y="1123157"/>
            <a:ext cx="2862263" cy="2504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12" descr="toy_template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944688"/>
            <a:ext cx="865188" cy="764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7527" name="TextBox 13"/>
          <p:cNvSpPr txBox="1">
            <a:spLocks noChangeArrowheads="1"/>
          </p:cNvSpPr>
          <p:nvPr/>
        </p:nvSpPr>
        <p:spPr bwMode="auto">
          <a:xfrm>
            <a:off x="3367089" y="4378854"/>
            <a:ext cx="5038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rgbClr val="000000"/>
                </a:solidFill>
                <a:latin typeface="Calibri" charset="0"/>
              </a:rPr>
              <a:t>A toy example</a:t>
            </a:r>
          </a:p>
        </p:txBody>
      </p:sp>
    </p:spTree>
    <p:extLst>
      <p:ext uri="{BB962C8B-B14F-4D97-AF65-F5344CB8AC3E}">
        <p14:creationId xmlns:p14="http://schemas.microsoft.com/office/powerpoint/2010/main" val="2329935461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9570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1CDD942C-0738-6141-951D-F4086F6D9EC9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45025" y="3131345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</a:t>
            </a:r>
          </a:p>
        </p:txBody>
      </p:sp>
      <p:pic>
        <p:nvPicPr>
          <p:cNvPr id="109572" name="Picture 6" descr="toy_templat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1944688"/>
            <a:ext cx="865188" cy="764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9573" name="Picture 7" descr="toy_detect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4" y="1153584"/>
            <a:ext cx="4397375" cy="274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TextBox 8"/>
          <p:cNvSpPr txBox="1">
            <a:spLocks noChangeArrowheads="1"/>
          </p:cNvSpPr>
          <p:nvPr/>
        </p:nvSpPr>
        <p:spPr bwMode="auto">
          <a:xfrm>
            <a:off x="1176339" y="3770313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Detected template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14488" y="1244865"/>
            <a:ext cx="2957512" cy="2434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93346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61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2B5BE79-BFE3-9D44-AAA1-E466E97273E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2" name="Picture 12" descr="toy_corr_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16325" r="22694" b="26530"/>
          <a:stretch>
            <a:fillRect/>
          </a:stretch>
        </p:blipFill>
        <p:spPr bwMode="auto">
          <a:xfrm>
            <a:off x="4900614" y="1731699"/>
            <a:ext cx="3570287" cy="228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73064" y="4348428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Detected template</a:t>
            </a:r>
          </a:p>
        </p:txBody>
      </p:sp>
      <p:sp>
        <p:nvSpPr>
          <p:cNvPr id="111621" name="TextBox 10"/>
          <p:cNvSpPr txBox="1">
            <a:spLocks noChangeArrowheads="1"/>
          </p:cNvSpPr>
          <p:nvPr/>
        </p:nvSpPr>
        <p:spPr bwMode="auto">
          <a:xfrm>
            <a:off x="4754564" y="4348428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Correlation map</a:t>
            </a:r>
          </a:p>
        </p:txBody>
      </p:sp>
      <p:pic>
        <p:nvPicPr>
          <p:cNvPr id="111622" name="Picture 6" descr="toy_detect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457854"/>
            <a:ext cx="4397375" cy="274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8826" y="1549136"/>
            <a:ext cx="2957513" cy="2434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43257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2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518C4084-B95B-7F4F-A605-4A2ED281E447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113667" name="Title 1"/>
          <p:cNvSpPr>
            <a:spLocks noGrp="1"/>
          </p:cNvSpPr>
          <p:nvPr>
            <p:ph type="title" idx="4294967295"/>
          </p:nvPr>
        </p:nvSpPr>
        <p:spPr>
          <a:xfrm>
            <a:off x="665163" y="0"/>
            <a:ext cx="7772400" cy="9525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Where</a:t>
            </a:r>
            <a:r>
              <a:rPr lang="ja-JP" altLang="en-US">
                <a:latin typeface="Arial" charset="0"/>
                <a:cs typeface="+mj-cs"/>
              </a:rPr>
              <a:t>’</a:t>
            </a:r>
            <a:r>
              <a:rPr lang="en-US">
                <a:latin typeface="Arial" charset="0"/>
                <a:cs typeface="+mj-cs"/>
              </a:rPr>
              <a:t>s Waldo?</a:t>
            </a:r>
          </a:p>
        </p:txBody>
      </p:sp>
      <p:pic>
        <p:nvPicPr>
          <p:cNvPr id="113668" name="Content Placeholder 3" descr="waldotemplate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7414" y="1946011"/>
            <a:ext cx="517525" cy="1054364"/>
          </a:xfrm>
        </p:spPr>
      </p:pic>
      <p:pic>
        <p:nvPicPr>
          <p:cNvPr id="2" name="Picture 7" descr="wald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4" y="849313"/>
            <a:ext cx="5476875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TextBox 8"/>
          <p:cNvSpPr txBox="1">
            <a:spLocks noChangeArrowheads="1"/>
          </p:cNvSpPr>
          <p:nvPr/>
        </p:nvSpPr>
        <p:spPr bwMode="auto">
          <a:xfrm>
            <a:off x="1431925" y="5291667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Scene</a:t>
            </a:r>
          </a:p>
        </p:txBody>
      </p:sp>
      <p:sp>
        <p:nvSpPr>
          <p:cNvPr id="113670" name="TextBox 9"/>
          <p:cNvSpPr txBox="1">
            <a:spLocks noChangeArrowheads="1"/>
          </p:cNvSpPr>
          <p:nvPr/>
        </p:nvSpPr>
        <p:spPr bwMode="auto">
          <a:xfrm>
            <a:off x="5557839" y="3283479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18281963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Why do we care about edges?</a:t>
            </a:r>
          </a:p>
        </p:txBody>
      </p:sp>
      <p:sp>
        <p:nvSpPr>
          <p:cNvPr id="2053" name="Content Placeholder 2"/>
          <p:cNvSpPr>
            <a:spLocks noGrp="1"/>
          </p:cNvSpPr>
          <p:nvPr>
            <p:ph idx="1"/>
          </p:nvPr>
        </p:nvSpPr>
        <p:spPr>
          <a:xfrm>
            <a:off x="457203" y="1079500"/>
            <a:ext cx="4857749" cy="402563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Extract information, recognize objects</a:t>
            </a:r>
          </a:p>
          <a:p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Recover geometry and viewpoint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306548"/>
              </p:ext>
            </p:extLst>
          </p:nvPr>
        </p:nvGraphicFramePr>
        <p:xfrm>
          <a:off x="5487234" y="1079500"/>
          <a:ext cx="1669314" cy="199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4" name="Bitmap Image" r:id="rId3" imgW="2161905" imgH="2324424" progId="PBrush">
                  <p:embed/>
                </p:oleObj>
              </mc:Choice>
              <mc:Fallback>
                <p:oleObj name="Bitmap Image" r:id="rId3" imgW="2161905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234" y="1079500"/>
                        <a:ext cx="1669314" cy="19936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36"/>
          <p:cNvGrpSpPr>
            <a:grpSpLocks/>
          </p:cNvGrpSpPr>
          <p:nvPr/>
        </p:nvGrpSpPr>
        <p:grpSpPr bwMode="auto">
          <a:xfrm>
            <a:off x="4633792" y="3238502"/>
            <a:ext cx="4129044" cy="1618621"/>
            <a:chOff x="-358777" y="1676401"/>
            <a:chExt cx="12433306" cy="4959354"/>
          </a:xfrm>
        </p:grpSpPr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1743074" y="2590800"/>
            <a:ext cx="4962526" cy="372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125" name="Photo Editor Photo" r:id="rId5" imgW="9752381" imgH="7314286" progId="">
                    <p:embed/>
                  </p:oleObj>
                </mc:Choice>
                <mc:Fallback>
                  <p:oleObj name="Photo Editor Photo" r:id="rId5" imgW="9752381" imgH="7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3074" y="2590800"/>
                          <a:ext cx="4962526" cy="372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5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6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7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8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9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60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61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62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63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64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065" name="Group 16"/>
            <p:cNvGrpSpPr>
              <a:grpSpLocks/>
            </p:cNvGrpSpPr>
            <p:nvPr/>
          </p:nvGrpSpPr>
          <p:grpSpPr bwMode="auto">
            <a:xfrm>
              <a:off x="6727829" y="4953004"/>
              <a:ext cx="2503489" cy="1682751"/>
              <a:chOff x="4238" y="3120"/>
              <a:chExt cx="1577" cy="1060"/>
            </a:xfrm>
          </p:grpSpPr>
          <p:sp>
            <p:nvSpPr>
              <p:cNvPr id="2084" name="Text Box 14"/>
              <p:cNvSpPr txBox="1">
                <a:spLocks noChangeArrowheads="1"/>
              </p:cNvSpPr>
              <p:nvPr/>
            </p:nvSpPr>
            <p:spPr bwMode="auto">
              <a:xfrm>
                <a:off x="4238" y="3408"/>
                <a:ext cx="1577" cy="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000" b="1">
                    <a:solidFill>
                      <a:srgbClr val="FF6600"/>
                    </a:solidFill>
                    <a:latin typeface="Tahoma" charset="0"/>
                  </a:rPr>
                  <a:t>Vanishing</a:t>
                </a:r>
              </a:p>
              <a:p>
                <a:pPr algn="ctr" eaLnBrk="1" hangingPunct="1"/>
                <a:r>
                  <a:rPr lang="en-US" sz="1000" b="1">
                    <a:solidFill>
                      <a:srgbClr val="FF6600"/>
                    </a:solidFill>
                    <a:latin typeface="Tahoma" charset="0"/>
                  </a:rPr>
                  <a:t> point</a:t>
                </a:r>
              </a:p>
            </p:txBody>
          </p:sp>
          <p:sp>
            <p:nvSpPr>
              <p:cNvPr id="2085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66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067" name="Group 17"/>
            <p:cNvGrpSpPr>
              <a:grpSpLocks/>
            </p:cNvGrpSpPr>
            <p:nvPr/>
          </p:nvGrpSpPr>
          <p:grpSpPr bwMode="auto">
            <a:xfrm>
              <a:off x="0" y="1676402"/>
              <a:ext cx="1828800" cy="2667004"/>
              <a:chOff x="0" y="1056"/>
              <a:chExt cx="1152" cy="1680"/>
            </a:xfrm>
          </p:grpSpPr>
          <p:sp>
            <p:nvSpPr>
              <p:cNvPr id="2082" name="Text Box 18"/>
              <p:cNvSpPr txBox="1">
                <a:spLocks noChangeArrowheads="1"/>
              </p:cNvSpPr>
              <p:nvPr/>
            </p:nvSpPr>
            <p:spPr bwMode="auto">
              <a:xfrm>
                <a:off x="0" y="1056"/>
                <a:ext cx="1152" cy="1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000" b="1" dirty="0">
                    <a:solidFill>
                      <a:schemeClr val="hlink"/>
                    </a:solidFill>
                    <a:latin typeface="Tahoma" charset="0"/>
                  </a:rPr>
                  <a:t>Vanishing</a:t>
                </a:r>
              </a:p>
              <a:p>
                <a:pPr algn="ctr" eaLnBrk="1" hangingPunct="1"/>
                <a:r>
                  <a:rPr lang="en-US" sz="1000" b="1" dirty="0">
                    <a:solidFill>
                      <a:srgbClr val="333399"/>
                    </a:solidFill>
                    <a:latin typeface="Tahoma" charset="0"/>
                  </a:rPr>
                  <a:t> </a:t>
                </a:r>
                <a:r>
                  <a:rPr lang="en-US" sz="1000" b="1" dirty="0">
                    <a:solidFill>
                      <a:schemeClr val="hlink"/>
                    </a:solidFill>
                    <a:latin typeface="Tahoma" charset="0"/>
                  </a:rPr>
                  <a:t>line</a:t>
                </a:r>
              </a:p>
            </p:txBody>
          </p:sp>
          <p:sp>
            <p:nvSpPr>
              <p:cNvPr id="2083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68" name="Group 20"/>
            <p:cNvGrpSpPr>
              <a:grpSpLocks/>
            </p:cNvGrpSpPr>
            <p:nvPr/>
          </p:nvGrpSpPr>
          <p:grpSpPr bwMode="auto">
            <a:xfrm>
              <a:off x="-358777" y="4451374"/>
              <a:ext cx="2503500" cy="2047886"/>
              <a:chOff x="-226" y="2804"/>
              <a:chExt cx="1577" cy="1290"/>
            </a:xfrm>
          </p:grpSpPr>
          <p:sp>
            <p:nvSpPr>
              <p:cNvPr id="2079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080" name="Text Box 22"/>
              <p:cNvSpPr txBox="1">
                <a:spLocks noChangeArrowheads="1"/>
              </p:cNvSpPr>
              <p:nvPr/>
            </p:nvSpPr>
            <p:spPr bwMode="auto">
              <a:xfrm>
                <a:off x="-226" y="3322"/>
                <a:ext cx="1577" cy="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000" b="1">
                    <a:solidFill>
                      <a:srgbClr val="FF6600"/>
                    </a:solidFill>
                    <a:latin typeface="Tahoma" charset="0"/>
                  </a:rPr>
                  <a:t>Vanishing</a:t>
                </a:r>
              </a:p>
              <a:p>
                <a:pPr algn="ctr" eaLnBrk="1" hangingPunct="1"/>
                <a:r>
                  <a:rPr lang="en-US" sz="1000" b="1">
                    <a:solidFill>
                      <a:srgbClr val="FF6600"/>
                    </a:solidFill>
                    <a:latin typeface="Tahoma" charset="0"/>
                  </a:rPr>
                  <a:t> point</a:t>
                </a:r>
              </a:p>
            </p:txBody>
          </p:sp>
          <p:sp>
            <p:nvSpPr>
              <p:cNvPr id="2081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69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0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1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2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3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4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5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076" name="Group 31"/>
            <p:cNvGrpSpPr>
              <a:grpSpLocks/>
            </p:cNvGrpSpPr>
            <p:nvPr/>
          </p:nvGrpSpPr>
          <p:grpSpPr bwMode="auto">
            <a:xfrm>
              <a:off x="7715253" y="1676401"/>
              <a:ext cx="4359276" cy="1697038"/>
              <a:chOff x="4983" y="1248"/>
              <a:chExt cx="2746" cy="1069"/>
            </a:xfrm>
          </p:grpSpPr>
          <p:sp>
            <p:nvSpPr>
              <p:cNvPr id="2077" name="Text Box 32"/>
              <p:cNvSpPr txBox="1">
                <a:spLocks noChangeArrowheads="1"/>
              </p:cNvSpPr>
              <p:nvPr/>
            </p:nvSpPr>
            <p:spPr bwMode="auto">
              <a:xfrm>
                <a:off x="5122" y="1248"/>
                <a:ext cx="2607" cy="1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000" b="1" dirty="0">
                    <a:solidFill>
                      <a:srgbClr val="FF6600"/>
                    </a:solidFill>
                    <a:latin typeface="Tahoma" charset="0"/>
                  </a:rPr>
                  <a:t> Vertical vanishing</a:t>
                </a:r>
              </a:p>
              <a:p>
                <a:pPr algn="ctr" eaLnBrk="1" hangingPunct="1"/>
                <a:r>
                  <a:rPr lang="en-US" sz="1000" b="1" dirty="0">
                    <a:solidFill>
                      <a:srgbClr val="FF6600"/>
                    </a:solidFill>
                    <a:latin typeface="Tahoma" charset="0"/>
                  </a:rPr>
                  <a:t> point</a:t>
                </a:r>
              </a:p>
              <a:p>
                <a:pPr algn="ctr" eaLnBrk="1" hangingPunct="1"/>
                <a:r>
                  <a:rPr lang="en-US" sz="1000" b="1" dirty="0">
                    <a:solidFill>
                      <a:srgbClr val="FF6600"/>
                    </a:solidFill>
                    <a:latin typeface="Tahoma" charset="0"/>
                  </a:rPr>
                  <a:t>(at infinity)</a:t>
                </a:r>
              </a:p>
            </p:txBody>
          </p:sp>
          <p:sp>
            <p:nvSpPr>
              <p:cNvPr id="2078" name="Line 33"/>
              <p:cNvSpPr>
                <a:spLocks noChangeShapeType="1"/>
              </p:cNvSpPr>
              <p:nvPr/>
            </p:nvSpPr>
            <p:spPr bwMode="auto">
              <a:xfrm flipH="1" flipV="1">
                <a:off x="4983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7168755" y="5371705"/>
            <a:ext cx="132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 dirty="0"/>
              <a:t>Source: J. Hayes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15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2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5CFAE27E-CDBF-D247-91BC-330A658A4F0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115715" name="Title 1"/>
          <p:cNvSpPr>
            <a:spLocks noGrp="1"/>
          </p:cNvSpPr>
          <p:nvPr>
            <p:ph type="title" idx="4294967295"/>
          </p:nvPr>
        </p:nvSpPr>
        <p:spPr>
          <a:xfrm>
            <a:off x="665163" y="0"/>
            <a:ext cx="7772400" cy="9525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Where</a:t>
            </a:r>
            <a:r>
              <a:rPr lang="ja-JP" altLang="en-US">
                <a:latin typeface="Arial" charset="0"/>
                <a:cs typeface="+mj-cs"/>
              </a:rPr>
              <a:t>’</a:t>
            </a:r>
            <a:r>
              <a:rPr lang="en-US">
                <a:latin typeface="Arial" charset="0"/>
                <a:cs typeface="+mj-cs"/>
              </a:rPr>
              <a:t>s Waldo?</a:t>
            </a:r>
          </a:p>
        </p:txBody>
      </p:sp>
      <p:pic>
        <p:nvPicPr>
          <p:cNvPr id="115716" name="Content Placeholder 3" descr="waldotemplate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7414" y="1946011"/>
            <a:ext cx="517525" cy="1054364"/>
          </a:xfrm>
        </p:spPr>
      </p:pic>
      <p:pic>
        <p:nvPicPr>
          <p:cNvPr id="2" name="Picture 7" descr="wald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4" y="849313"/>
            <a:ext cx="5476875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Box 8"/>
          <p:cNvSpPr txBox="1">
            <a:spLocks noChangeArrowheads="1"/>
          </p:cNvSpPr>
          <p:nvPr/>
        </p:nvSpPr>
        <p:spPr bwMode="auto">
          <a:xfrm>
            <a:off x="1431925" y="5291667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Scene</a:t>
            </a:r>
          </a:p>
        </p:txBody>
      </p:sp>
      <p:sp>
        <p:nvSpPr>
          <p:cNvPr id="115718" name="TextBox 9"/>
          <p:cNvSpPr txBox="1">
            <a:spLocks noChangeArrowheads="1"/>
          </p:cNvSpPr>
          <p:nvPr/>
        </p:nvSpPr>
        <p:spPr bwMode="auto">
          <a:xfrm>
            <a:off x="5557839" y="3283479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</a:t>
            </a:r>
          </a:p>
        </p:txBody>
      </p:sp>
      <p:pic>
        <p:nvPicPr>
          <p:cNvPr id="115719" name="Picture 7" descr="waldo_corr.jpg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t="11720" r="11150" b="13573"/>
          <a:stretch>
            <a:fillRect/>
          </a:stretch>
        </p:blipFill>
        <p:spPr bwMode="auto">
          <a:xfrm>
            <a:off x="685800" y="825500"/>
            <a:ext cx="54864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004869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2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A3A5A3ED-C9D9-D843-AE88-10CC729C16E1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2" name="Picture 6" descr="waldo_f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t="3728" r="14948" b="6827"/>
          <a:stretch>
            <a:fillRect/>
          </a:stretch>
        </p:blipFill>
        <p:spPr bwMode="auto">
          <a:xfrm>
            <a:off x="555625" y="1427428"/>
            <a:ext cx="36512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Title 1"/>
          <p:cNvSpPr>
            <a:spLocks noGrp="1"/>
          </p:cNvSpPr>
          <p:nvPr>
            <p:ph type="title" idx="4294967295"/>
          </p:nvPr>
        </p:nvSpPr>
        <p:spPr>
          <a:xfrm>
            <a:off x="665163" y="0"/>
            <a:ext cx="7772400" cy="9525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Where</a:t>
            </a:r>
            <a:r>
              <a:rPr lang="ja-JP" altLang="en-US">
                <a:latin typeface="Arial" charset="0"/>
                <a:cs typeface="+mj-cs"/>
              </a:rPr>
              <a:t>’</a:t>
            </a:r>
            <a:r>
              <a:rPr lang="en-US">
                <a:latin typeface="Arial" charset="0"/>
                <a:cs typeface="+mj-cs"/>
              </a:rPr>
              <a:t>s Waldo?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73064" y="4348428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Detected template</a:t>
            </a:r>
          </a:p>
        </p:txBody>
      </p:sp>
      <p:pic>
        <p:nvPicPr>
          <p:cNvPr id="117765" name="Picture 7" descr="waldo_corr.jpg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t="11720" r="11150" b="13573"/>
          <a:stretch>
            <a:fillRect/>
          </a:stretch>
        </p:blipFill>
        <p:spPr bwMode="auto">
          <a:xfrm>
            <a:off x="4754564" y="1430074"/>
            <a:ext cx="3648075" cy="291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TextBox 10"/>
          <p:cNvSpPr txBox="1">
            <a:spLocks noChangeArrowheads="1"/>
          </p:cNvSpPr>
          <p:nvPr/>
        </p:nvSpPr>
        <p:spPr bwMode="auto">
          <a:xfrm>
            <a:off x="4754564" y="4348428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Correlation map</a:t>
            </a:r>
          </a:p>
        </p:txBody>
      </p:sp>
      <p:sp>
        <p:nvSpPr>
          <p:cNvPr id="15" name="Oval 14"/>
          <p:cNvSpPr/>
          <p:nvPr/>
        </p:nvSpPr>
        <p:spPr>
          <a:xfrm>
            <a:off x="6726239" y="2129896"/>
            <a:ext cx="365125" cy="30427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3225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810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79E81340-F35F-D648-A093-C67E4ACBD1C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103314" y="3648604"/>
            <a:ext cx="390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Scene</a:t>
            </a:r>
          </a:p>
        </p:txBody>
      </p:sp>
      <p:sp>
        <p:nvSpPr>
          <p:cNvPr id="119812" name="TextBox 9"/>
          <p:cNvSpPr txBox="1">
            <a:spLocks noChangeArrowheads="1"/>
          </p:cNvSpPr>
          <p:nvPr/>
        </p:nvSpPr>
        <p:spPr bwMode="auto">
          <a:xfrm>
            <a:off x="4572000" y="3161771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</a:t>
            </a:r>
          </a:p>
        </p:txBody>
      </p:sp>
      <p:pic>
        <p:nvPicPr>
          <p:cNvPr id="119813" name="Picture 10" descr="car_sce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066396"/>
            <a:ext cx="28575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Picture 11" descr="car_templ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4" y="2522803"/>
            <a:ext cx="17240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5" name="TextBox 12"/>
          <p:cNvSpPr txBox="1">
            <a:spLocks noChangeArrowheads="1"/>
          </p:cNvSpPr>
          <p:nvPr/>
        </p:nvSpPr>
        <p:spPr bwMode="auto">
          <a:xfrm>
            <a:off x="1066801" y="4131469"/>
            <a:ext cx="76311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rgbClr val="000000"/>
                </a:solidFill>
                <a:latin typeface="Calibri" charset="0"/>
              </a:rPr>
              <a:t>What if the template is not identical to some subimage in the scene?</a:t>
            </a:r>
          </a:p>
        </p:txBody>
      </p:sp>
    </p:spTree>
    <p:extLst>
      <p:ext uri="{BB962C8B-B14F-4D97-AF65-F5344CB8AC3E}">
        <p14:creationId xmlns:p14="http://schemas.microsoft.com/office/powerpoint/2010/main" val="2895773323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85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AE35C111-017D-6641-A71A-8264E51612EE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212850" y="3770313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Detected template</a:t>
            </a:r>
          </a:p>
        </p:txBody>
      </p:sp>
      <p:sp>
        <p:nvSpPr>
          <p:cNvPr id="121860" name="TextBox 12"/>
          <p:cNvSpPr txBox="1">
            <a:spLocks noChangeArrowheads="1"/>
          </p:cNvSpPr>
          <p:nvPr/>
        </p:nvSpPr>
        <p:spPr bwMode="auto">
          <a:xfrm>
            <a:off x="4645025" y="3131345"/>
            <a:ext cx="390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000000"/>
                </a:solidFill>
                <a:latin typeface="Calibri" charset="0"/>
              </a:rPr>
              <a:t>Template</a:t>
            </a:r>
          </a:p>
        </p:txBody>
      </p:sp>
      <p:pic>
        <p:nvPicPr>
          <p:cNvPr id="121861" name="Picture 9" descr="car_detect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6" t="15393" r="16058" b="24977"/>
          <a:stretch>
            <a:fillRect/>
          </a:stretch>
        </p:blipFill>
        <p:spPr bwMode="auto">
          <a:xfrm>
            <a:off x="1431926" y="1944688"/>
            <a:ext cx="3140075" cy="174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10" descr="car_templ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4" y="2522803"/>
            <a:ext cx="172402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TextBox 12"/>
          <p:cNvSpPr txBox="1">
            <a:spLocks noChangeArrowheads="1"/>
          </p:cNvSpPr>
          <p:nvPr/>
        </p:nvSpPr>
        <p:spPr bwMode="auto">
          <a:xfrm>
            <a:off x="1066801" y="4288896"/>
            <a:ext cx="76311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>
                <a:solidFill>
                  <a:srgbClr val="000000"/>
                </a:solidFill>
                <a:latin typeface="Calibri" charset="0"/>
              </a:rPr>
              <a:t>Match can be meaningful, if scale, orientation, and general appearance is right.</a:t>
            </a:r>
          </a:p>
        </p:txBody>
      </p:sp>
    </p:spTree>
    <p:extLst>
      <p:ext uri="{BB962C8B-B14F-4D97-AF65-F5344CB8AC3E}">
        <p14:creationId xmlns:p14="http://schemas.microsoft.com/office/powerpoint/2010/main" val="233868051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Template matching</a:t>
            </a:r>
          </a:p>
        </p:txBody>
      </p:sp>
      <p:sp>
        <p:nvSpPr>
          <p:cNvPr id="123909" name="Content Placeholder 2"/>
          <p:cNvSpPr>
            <a:spLocks noGrp="1"/>
          </p:cNvSpPr>
          <p:nvPr>
            <p:ph idx="1"/>
          </p:nvPr>
        </p:nvSpPr>
        <p:spPr>
          <a:xfrm>
            <a:off x="457200" y="889000"/>
            <a:ext cx="4648200" cy="4216136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latin typeface="Arial" charset="0"/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latin typeface="Arial" charset="0"/>
                <a:cs typeface="+mn-cs"/>
              </a:rPr>
              <a:t>Main challenge: What is a good similarity or distance measure between two patches?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>
                <a:latin typeface="Arial" charset="0"/>
              </a:rPr>
              <a:t>Correlation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>
                <a:latin typeface="Arial" charset="0"/>
              </a:rPr>
              <a:t>Zero-mean correlation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>
                <a:latin typeface="Arial" charset="0"/>
              </a:rPr>
              <a:t>Sum Square Difference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>
                <a:latin typeface="Arial" charset="0"/>
              </a:rPr>
              <a:t>Normalized Cross Correlation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>
              <a:latin typeface="Arial" charset="0"/>
            </a:endParaRPr>
          </a:p>
        </p:txBody>
      </p:sp>
      <p:sp>
        <p:nvSpPr>
          <p:cNvPr id="123906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B08A2BB0-F5B8-BB48-85F1-07DF61320B5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2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206500"/>
            <a:ext cx="362902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19175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768949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259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Method 0: filter the image with eye patch</a:t>
            </a:r>
          </a:p>
          <a:p>
            <a:pPr lvl="1" eaLnBrk="1" hangingPunct="1">
              <a:buFontTx/>
              <a:buNone/>
              <a:defRPr/>
            </a:pPr>
            <a:endParaRPr lang="en-US" sz="2000" dirty="0">
              <a:latin typeface="Arial" charset="0"/>
            </a:endParaRPr>
          </a:p>
        </p:txBody>
      </p:sp>
      <p:sp>
        <p:nvSpPr>
          <p:cNvPr id="12595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0CE8107-DFC8-8C42-B7A7-D05D80A2883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2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3000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19175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8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3751264" y="5307542"/>
            <a:ext cx="16600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Filtered Image</a:t>
            </a:r>
          </a:p>
        </p:txBody>
      </p:sp>
      <p:graphicFrame>
        <p:nvGraphicFramePr>
          <p:cNvPr id="125960" name="Object 381"/>
          <p:cNvGraphicFramePr>
            <a:graphicFrameLocks noChangeAspect="1"/>
          </p:cNvGraphicFramePr>
          <p:nvPr/>
        </p:nvGraphicFramePr>
        <p:xfrm>
          <a:off x="1752601" y="1747573"/>
          <a:ext cx="5091113" cy="728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6" imgW="2070100" imgH="355600" progId="Equation.3">
                  <p:embed/>
                </p:oleObj>
              </mc:Choice>
              <mc:Fallback>
                <p:oleObj name="Equation" r:id="rId6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1747573"/>
                        <a:ext cx="5091113" cy="728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39" name="Picture 3" descr="C:\Users\Hoiem\Documents\Classes\Computational Photography - Fall 2010\lectures\figs\filters\einstein_eye_raw_filte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2413000"/>
            <a:ext cx="2727325" cy="291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72201" y="3619500"/>
            <a:ext cx="273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What went wrong?</a:t>
            </a:r>
          </a:p>
        </p:txBody>
      </p:sp>
      <p:sp>
        <p:nvSpPr>
          <p:cNvPr id="125963" name="TextBox 18"/>
          <p:cNvSpPr txBox="1">
            <a:spLocks noChangeArrowheads="1"/>
          </p:cNvSpPr>
          <p:nvPr/>
        </p:nvSpPr>
        <p:spPr bwMode="auto">
          <a:xfrm>
            <a:off x="6934201" y="2286000"/>
            <a:ext cx="11405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 = image</a:t>
            </a:r>
          </a:p>
          <a:p>
            <a:pPr eaLnBrk="1" hangingPunct="1"/>
            <a:r>
              <a:rPr lang="en-US" sz="1800"/>
              <a:t>g = 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6172200" y="2159000"/>
            <a:ext cx="609600" cy="3175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752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280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Method 1: filter the image with zero-mean eye</a:t>
            </a:r>
          </a:p>
          <a:p>
            <a:pPr lvl="1" eaLnBrk="1" hangingPunct="1">
              <a:buFontTx/>
              <a:buNone/>
              <a:defRPr/>
            </a:pPr>
            <a:endParaRPr lang="en-US" sz="2000" dirty="0">
              <a:latin typeface="Arial" charset="0"/>
            </a:endParaRPr>
          </a:p>
        </p:txBody>
      </p:sp>
      <p:sp>
        <p:nvSpPr>
          <p:cNvPr id="128002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88D2A1A-61DF-C74B-A9B6-97A3DE45E1A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2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3000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19175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6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128007" name="TextBox 8"/>
          <p:cNvSpPr txBox="1">
            <a:spLocks noChangeArrowheads="1"/>
          </p:cNvSpPr>
          <p:nvPr/>
        </p:nvSpPr>
        <p:spPr bwMode="auto">
          <a:xfrm>
            <a:off x="3429001" y="5307542"/>
            <a:ext cx="254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Filtered Image (scaled)</a:t>
            </a:r>
          </a:p>
        </p:txBody>
      </p:sp>
      <p:sp>
        <p:nvSpPr>
          <p:cNvPr id="128008" name="TextBox 8"/>
          <p:cNvSpPr txBox="1">
            <a:spLocks noChangeArrowheads="1"/>
          </p:cNvSpPr>
          <p:nvPr/>
        </p:nvSpPr>
        <p:spPr bwMode="auto">
          <a:xfrm>
            <a:off x="6400800" y="5296958"/>
            <a:ext cx="2173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Thresholded Image</a:t>
            </a:r>
          </a:p>
        </p:txBody>
      </p:sp>
      <p:graphicFrame>
        <p:nvGraphicFramePr>
          <p:cNvPr id="128009" name="Object 381"/>
          <p:cNvGraphicFramePr>
            <a:graphicFrameLocks noChangeAspect="1"/>
          </p:cNvGraphicFramePr>
          <p:nvPr/>
        </p:nvGraphicFramePr>
        <p:xfrm>
          <a:off x="1393826" y="1721115"/>
          <a:ext cx="5808663" cy="78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8" name="Equation" r:id="rId6" imgW="2362200" imgH="381000" progId="Equation.3">
                  <p:embed/>
                </p:oleObj>
              </mc:Choice>
              <mc:Fallback>
                <p:oleObj name="Equation" r:id="rId6" imgW="2362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6" y="1721115"/>
                        <a:ext cx="5808663" cy="78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010" name="Picture 11" descr="C:\Users\Hoiem\Documents\Classes\Computational Photography - Fall 2010\lectures\figs\filters\einstein_eye_filtered_thres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87083"/>
            <a:ext cx="2667000" cy="2846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5400000">
            <a:off x="6946900" y="3187700"/>
            <a:ext cx="5080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7372350" y="3359150"/>
            <a:ext cx="5715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91400" y="4191000"/>
            <a:ext cx="609600" cy="127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10400" y="4572000"/>
            <a:ext cx="762000" cy="381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015" name="Picture 12" descr="C:\Users\Hoiem\Documents\Classes\Computational Photography - Fall 2010\lectures\figs\filters\einstein_eye_filter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13000"/>
            <a:ext cx="27368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6" name="TextBox 20"/>
          <p:cNvSpPr txBox="1">
            <a:spLocks noChangeArrowheads="1"/>
          </p:cNvSpPr>
          <p:nvPr/>
        </p:nvSpPr>
        <p:spPr bwMode="auto">
          <a:xfrm>
            <a:off x="7010401" y="2667000"/>
            <a:ext cx="1890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True detections</a:t>
            </a:r>
          </a:p>
        </p:txBody>
      </p:sp>
      <p:sp>
        <p:nvSpPr>
          <p:cNvPr id="128017" name="TextBox 21"/>
          <p:cNvSpPr txBox="1">
            <a:spLocks noChangeArrowheads="1"/>
          </p:cNvSpPr>
          <p:nvPr/>
        </p:nvSpPr>
        <p:spPr bwMode="auto">
          <a:xfrm>
            <a:off x="6324600" y="4000500"/>
            <a:ext cx="1447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B050"/>
                </a:solidFill>
              </a:rPr>
              <a:t>False detections</a:t>
            </a:r>
          </a:p>
        </p:txBody>
      </p:sp>
      <p:sp>
        <p:nvSpPr>
          <p:cNvPr id="128018" name="TextBox 27"/>
          <p:cNvSpPr txBox="1">
            <a:spLocks noChangeArrowheads="1"/>
          </p:cNvSpPr>
          <p:nvPr/>
        </p:nvSpPr>
        <p:spPr bwMode="auto">
          <a:xfrm>
            <a:off x="6096001" y="2095500"/>
            <a:ext cx="1211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mean of g</a:t>
            </a:r>
          </a:p>
        </p:txBody>
      </p:sp>
      <p:cxnSp>
        <p:nvCxnSpPr>
          <p:cNvPr id="30" name="Straight Arrow Connector 29"/>
          <p:cNvCxnSpPr>
            <a:stCxn id="128018" idx="1"/>
          </p:cNvCxnSpPr>
          <p:nvPr/>
        </p:nvCxnSpPr>
        <p:spPr>
          <a:xfrm flipH="1" flipV="1">
            <a:off x="4876800" y="2159000"/>
            <a:ext cx="1219201" cy="121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15931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300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400" dirty="0">
                <a:latin typeface="Arial" charset="0"/>
                <a:cs typeface="+mn-cs"/>
              </a:rPr>
              <a:t>Method 2: SSD</a:t>
            </a:r>
          </a:p>
          <a:p>
            <a:pPr lvl="1" eaLnBrk="1" hangingPunct="1">
              <a:buFontTx/>
              <a:buNone/>
              <a:defRPr/>
            </a:pPr>
            <a:endParaRPr lang="en-US" sz="2000" dirty="0">
              <a:latin typeface="Arial" charset="0"/>
            </a:endParaRPr>
          </a:p>
        </p:txBody>
      </p:sp>
      <p:sp>
        <p:nvSpPr>
          <p:cNvPr id="130050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E8124CC7-052F-9842-A3F9-689729CDBC2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2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3000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028700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Picture 2" descr="C:\Documents and Settings\Derek Hoiem\My Documents\Classes\Spring10 - Computer Vision\figs\eyedet_ss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13000"/>
            <a:ext cx="27368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5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130056" name="TextBox 8"/>
          <p:cNvSpPr txBox="1">
            <a:spLocks noChangeArrowheads="1"/>
          </p:cNvSpPr>
          <p:nvPr/>
        </p:nvSpPr>
        <p:spPr bwMode="auto">
          <a:xfrm>
            <a:off x="3962400" y="5307542"/>
            <a:ext cx="1467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1- sqrt(SSD)</a:t>
            </a:r>
          </a:p>
        </p:txBody>
      </p:sp>
      <p:sp>
        <p:nvSpPr>
          <p:cNvPr id="130057" name="TextBox 9"/>
          <p:cNvSpPr txBox="1">
            <a:spLocks noChangeArrowheads="1"/>
          </p:cNvSpPr>
          <p:nvPr/>
        </p:nvSpPr>
        <p:spPr bwMode="auto">
          <a:xfrm>
            <a:off x="6438900" y="5295636"/>
            <a:ext cx="2173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Thresholded Image</a:t>
            </a:r>
          </a:p>
        </p:txBody>
      </p:sp>
      <p:graphicFrame>
        <p:nvGraphicFramePr>
          <p:cNvPr id="130058" name="Object 381"/>
          <p:cNvGraphicFramePr>
            <a:graphicFrameLocks noChangeAspect="1"/>
          </p:cNvGraphicFramePr>
          <p:nvPr/>
        </p:nvGraphicFramePr>
        <p:xfrm>
          <a:off x="1654175" y="1721115"/>
          <a:ext cx="5746750" cy="728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Equation" r:id="rId7" imgW="2336800" imgH="355600" progId="Equation.3">
                  <p:embed/>
                </p:oleObj>
              </mc:Choice>
              <mc:Fallback>
                <p:oleObj name="Equation" r:id="rId7" imgW="2336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1721115"/>
                        <a:ext cx="5746750" cy="728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0059" name="Picture 12" descr="C:\Users\Hoiem\Documents\Classes\Computational Photography - Fall 2010\lectures\figs\filters\eyedet_ssd_thresh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13000"/>
            <a:ext cx="27368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5400000">
            <a:off x="6946900" y="3187700"/>
            <a:ext cx="5080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7359650" y="3327400"/>
            <a:ext cx="5080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062" name="TextBox 14"/>
          <p:cNvSpPr txBox="1">
            <a:spLocks noChangeArrowheads="1"/>
          </p:cNvSpPr>
          <p:nvPr/>
        </p:nvSpPr>
        <p:spPr bwMode="auto">
          <a:xfrm>
            <a:off x="7010401" y="2667000"/>
            <a:ext cx="1890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True detections</a:t>
            </a:r>
          </a:p>
        </p:txBody>
      </p:sp>
    </p:spTree>
    <p:extLst>
      <p:ext uri="{BB962C8B-B14F-4D97-AF65-F5344CB8AC3E}">
        <p14:creationId xmlns:p14="http://schemas.microsoft.com/office/powerpoint/2010/main" val="2224126140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321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Method 2: SSD</a:t>
            </a:r>
          </a:p>
          <a:p>
            <a:pPr lvl="1" eaLnBrk="1" hangingPunct="1">
              <a:buFontTx/>
              <a:buNone/>
              <a:defRPr/>
            </a:pPr>
            <a:endParaRPr lang="en-US" sz="2400" dirty="0">
              <a:latin typeface="Arial" charset="0"/>
            </a:endParaRPr>
          </a:p>
        </p:txBody>
      </p:sp>
      <p:sp>
        <p:nvSpPr>
          <p:cNvPr id="13209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629C362-D588-924F-A2A0-EB99518824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pic>
        <p:nvPicPr>
          <p:cNvPr id="2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95375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4103" name="TextBox 8"/>
          <p:cNvSpPr txBox="1">
            <a:spLocks noChangeArrowheads="1"/>
          </p:cNvSpPr>
          <p:nvPr/>
        </p:nvSpPr>
        <p:spPr bwMode="auto">
          <a:xfrm>
            <a:off x="3962400" y="5307542"/>
            <a:ext cx="14672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1- sqrt(SSD)</a:t>
            </a:r>
          </a:p>
        </p:txBody>
      </p:sp>
      <p:graphicFrame>
        <p:nvGraphicFramePr>
          <p:cNvPr id="132103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38520"/>
              </p:ext>
            </p:extLst>
          </p:nvPr>
        </p:nvGraphicFramePr>
        <p:xfrm>
          <a:off x="3429000" y="1562100"/>
          <a:ext cx="5746750" cy="728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6" name="Equation" r:id="rId5" imgW="2336800" imgH="355600" progId="Equation.3">
                  <p:embed/>
                </p:oleObj>
              </mc:Choice>
              <mc:Fallback>
                <p:oleObj name="Equation" r:id="rId5" imgW="2336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562100"/>
                        <a:ext cx="5746750" cy="728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4" name="TextBox 15"/>
          <p:cNvSpPr txBox="1">
            <a:spLocks noChangeArrowheads="1"/>
          </p:cNvSpPr>
          <p:nvPr/>
        </p:nvSpPr>
        <p:spPr bwMode="auto">
          <a:xfrm>
            <a:off x="5257800" y="762000"/>
            <a:ext cx="327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FF0000"/>
                </a:solidFill>
              </a:rPr>
              <a:t>What</a:t>
            </a:r>
            <a:r>
              <a:rPr lang="ja-JP" altLang="en-US" sz="1800" b="1">
                <a:solidFill>
                  <a:srgbClr val="FF0000"/>
                </a:solidFill>
              </a:rPr>
              <a:t>’</a:t>
            </a:r>
            <a:r>
              <a:rPr lang="en-US" altLang="ja-JP" sz="1800" b="1">
                <a:solidFill>
                  <a:srgbClr val="FF0000"/>
                </a:solidFill>
              </a:rPr>
              <a:t>s the potential downside of SSD?</a:t>
            </a:r>
            <a:endParaRPr lang="en-US" sz="1800" b="1">
              <a:solidFill>
                <a:srgbClr val="FF0000"/>
              </a:solidFill>
            </a:endParaRPr>
          </a:p>
        </p:txBody>
      </p:sp>
      <p:pic>
        <p:nvPicPr>
          <p:cNvPr id="132105" name="Picture 3" descr="C:\Users\Hoiem\Documents\Classes\Computational Photography - Fall 2010\lectures\figs\filters\einstein_shad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99771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:\Users\Hoiem\Documents\Classes\Computational Photography - Fall 2010\lectures\figs\filters\einstein_shades_ss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13000"/>
            <a:ext cx="273685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5953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34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>
                <a:latin typeface="Arial" charset="0"/>
                <a:cs typeface="+mn-cs"/>
              </a:rPr>
              <a:t>Method 3: Normalized cross-correlation</a:t>
            </a:r>
          </a:p>
          <a:p>
            <a:pPr eaLnBrk="1" hangingPunct="1">
              <a:buFontTx/>
              <a:buNone/>
              <a:defRPr/>
            </a:pPr>
            <a:endParaRPr lang="en-US">
              <a:latin typeface="Arial" charset="0"/>
              <a:cs typeface="+mn-cs"/>
            </a:endParaRPr>
          </a:p>
          <a:p>
            <a:pPr lvl="1" eaLnBrk="1" hangingPunct="1">
              <a:buFontTx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146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4BD2679B-A9B0-8D4C-A4BD-480F440A13E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pic>
        <p:nvPicPr>
          <p:cNvPr id="2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52500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49" name="Object 381"/>
          <p:cNvGraphicFramePr>
            <a:graphicFrameLocks noChangeAspect="1"/>
          </p:cNvGraphicFramePr>
          <p:nvPr/>
        </p:nvGraphicFramePr>
        <p:xfrm>
          <a:off x="293689" y="2688167"/>
          <a:ext cx="8434387" cy="174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0" name="Equation" r:id="rId5" imgW="3429000" imgH="850900" progId="Equation.3">
                  <p:embed/>
                </p:oleObj>
              </mc:Choice>
              <mc:Fallback>
                <p:oleObj name="Equation" r:id="rId5" imgW="34290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9" y="2688167"/>
                        <a:ext cx="8434387" cy="1744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TextBox 14"/>
          <p:cNvSpPr txBox="1">
            <a:spLocks noChangeArrowheads="1"/>
          </p:cNvSpPr>
          <p:nvPr/>
        </p:nvSpPr>
        <p:spPr bwMode="auto">
          <a:xfrm>
            <a:off x="2209800" y="4889501"/>
            <a:ext cx="5712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Matlab: </a:t>
            </a:r>
            <a:r>
              <a:rPr lang="en-US">
                <a:latin typeface="Courier New" charset="0"/>
                <a:cs typeface="Courier New" charset="0"/>
              </a:rPr>
              <a:t>normxcorr2(template, im)</a:t>
            </a:r>
          </a:p>
        </p:txBody>
      </p:sp>
      <p:sp>
        <p:nvSpPr>
          <p:cNvPr id="134151" name="TextBox 15"/>
          <p:cNvSpPr txBox="1">
            <a:spLocks noChangeArrowheads="1"/>
          </p:cNvSpPr>
          <p:nvPr/>
        </p:nvSpPr>
        <p:spPr bwMode="auto">
          <a:xfrm>
            <a:off x="6553200" y="2095500"/>
            <a:ext cx="2083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mean image patch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7277101" y="2538413"/>
            <a:ext cx="3810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53" name="TextBox 18"/>
          <p:cNvSpPr txBox="1">
            <a:spLocks noChangeArrowheads="1"/>
          </p:cNvSpPr>
          <p:nvPr/>
        </p:nvSpPr>
        <p:spPr bwMode="auto">
          <a:xfrm>
            <a:off x="3919539" y="2041261"/>
            <a:ext cx="17115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mean template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4305301" y="2539736"/>
            <a:ext cx="3810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14568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30306" y="185407"/>
            <a:ext cx="6172200" cy="9525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Origins of edges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972050" y="2132542"/>
            <a:ext cx="2096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/>
              <a:t>depth discontinuity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972053" y="2667000"/>
            <a:ext cx="2840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/>
              <a:t>surface color discontinuity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972053" y="3212042"/>
            <a:ext cx="2673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/>
              <a:t>illumination discontinuity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972050" y="1587500"/>
            <a:ext cx="30457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/>
              <a:t>surface normal discontinuity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718DD-8BB1-B043-9F10-F8D3F410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108294"/>
            <a:ext cx="4382814" cy="3652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93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361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800">
                <a:latin typeface="Arial" charset="0"/>
                <a:cs typeface="+mn-cs"/>
              </a:rPr>
              <a:t>Method 3: Normalized cross-correlation</a:t>
            </a:r>
          </a:p>
          <a:p>
            <a:pPr eaLnBrk="1" hangingPunct="1">
              <a:buFontTx/>
              <a:buNone/>
              <a:defRPr/>
            </a:pPr>
            <a:endParaRPr lang="en-US" sz="2800">
              <a:latin typeface="Arial" charset="0"/>
              <a:cs typeface="+mn-cs"/>
            </a:endParaRPr>
          </a:p>
          <a:p>
            <a:pPr lvl="1" eaLnBrk="1" hangingPunct="1">
              <a:buFontTx/>
              <a:buNone/>
              <a:defRPr/>
            </a:pPr>
            <a:endParaRPr lang="en-US" sz="2400">
              <a:latin typeface="Arial" charset="0"/>
            </a:endParaRPr>
          </a:p>
        </p:txBody>
      </p:sp>
      <p:sp>
        <p:nvSpPr>
          <p:cNvPr id="13619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04124F0C-7C7E-3647-A639-AFBEE64D0BEA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2" name="Picture 2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13000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52500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136199" name="TextBox 8"/>
          <p:cNvSpPr txBox="1">
            <a:spLocks noChangeArrowheads="1"/>
          </p:cNvSpPr>
          <p:nvPr/>
        </p:nvSpPr>
        <p:spPr bwMode="auto">
          <a:xfrm>
            <a:off x="3276600" y="5343261"/>
            <a:ext cx="27760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Normalized X-Correlation</a:t>
            </a:r>
          </a:p>
        </p:txBody>
      </p:sp>
      <p:sp>
        <p:nvSpPr>
          <p:cNvPr id="136200" name="TextBox 9"/>
          <p:cNvSpPr txBox="1">
            <a:spLocks noChangeArrowheads="1"/>
          </p:cNvSpPr>
          <p:nvPr/>
        </p:nvSpPr>
        <p:spPr bwMode="auto">
          <a:xfrm>
            <a:off x="6515100" y="5295636"/>
            <a:ext cx="2173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Thresholded Image</a:t>
            </a:r>
          </a:p>
        </p:txBody>
      </p:sp>
      <p:pic>
        <p:nvPicPr>
          <p:cNvPr id="136201" name="Picture 2" descr="C:\Documents and Settings\Derek Hoiem\My Documents\Classes\Spring10 - Computer Vision\figs\eyedet_normxcor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2424907"/>
            <a:ext cx="2776538" cy="291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02" name="Picture 3" descr="C:\Documents and Settings\Derek Hoiem\My Documents\Classes\Spring10 - Computer Vision\figs\eyedet_normxcorr_thres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413000"/>
            <a:ext cx="2778125" cy="291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rot="5400000">
            <a:off x="6946900" y="3187700"/>
            <a:ext cx="5080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340600" y="3295650"/>
            <a:ext cx="5715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205" name="TextBox 12"/>
          <p:cNvSpPr txBox="1">
            <a:spLocks noChangeArrowheads="1"/>
          </p:cNvSpPr>
          <p:nvPr/>
        </p:nvSpPr>
        <p:spPr bwMode="auto">
          <a:xfrm>
            <a:off x="7010401" y="2667000"/>
            <a:ext cx="1890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True detections</a:t>
            </a:r>
          </a:p>
        </p:txBody>
      </p:sp>
    </p:spTree>
    <p:extLst>
      <p:ext uri="{BB962C8B-B14F-4D97-AF65-F5344CB8AC3E}">
        <p14:creationId xmlns:p14="http://schemas.microsoft.com/office/powerpoint/2010/main" val="4231845178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+mj-cs"/>
              </a:rPr>
              <a:t>Matching with filters</a:t>
            </a:r>
          </a:p>
        </p:txBody>
      </p:sp>
      <p:sp>
        <p:nvSpPr>
          <p:cNvPr id="138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Goal: find       in image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Method 3: Normalized cross-correlation</a:t>
            </a:r>
          </a:p>
          <a:p>
            <a:pPr eaLnBrk="1" hangingPunct="1">
              <a:buFontTx/>
              <a:buNone/>
              <a:defRPr/>
            </a:pPr>
            <a:endParaRPr lang="en-US" sz="2800" dirty="0">
              <a:latin typeface="Arial" charset="0"/>
              <a:cs typeface="+mn-cs"/>
            </a:endParaRPr>
          </a:p>
          <a:p>
            <a:pPr lvl="1" eaLnBrk="1" hangingPunct="1">
              <a:buFontTx/>
              <a:buNone/>
              <a:defRPr/>
            </a:pPr>
            <a:endParaRPr lang="en-US" sz="2400" dirty="0">
              <a:latin typeface="Arial" charset="0"/>
            </a:endParaRPr>
          </a:p>
        </p:txBody>
      </p:sp>
      <p:sp>
        <p:nvSpPr>
          <p:cNvPr id="138242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1E82D49B-D0A2-E347-8B28-97136CE7560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2" name="Picture 1" descr="C:\Documents and Settings\Derek Hoiem\My Documents\Classes\Spring10 - Computer Vision\figs\eyef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028700"/>
            <a:ext cx="285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5" name="TextBox 7"/>
          <p:cNvSpPr txBox="1">
            <a:spLocks noChangeArrowheads="1"/>
          </p:cNvSpPr>
          <p:nvPr/>
        </p:nvSpPr>
        <p:spPr bwMode="auto">
          <a:xfrm>
            <a:off x="1293813" y="5334000"/>
            <a:ext cx="698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Input</a:t>
            </a:r>
          </a:p>
        </p:txBody>
      </p:sp>
      <p:sp>
        <p:nvSpPr>
          <p:cNvPr id="138246" name="TextBox 8"/>
          <p:cNvSpPr txBox="1">
            <a:spLocks noChangeArrowheads="1"/>
          </p:cNvSpPr>
          <p:nvPr/>
        </p:nvSpPr>
        <p:spPr bwMode="auto">
          <a:xfrm>
            <a:off x="3276600" y="5343261"/>
            <a:ext cx="27760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Normalized X-Correlation</a:t>
            </a:r>
          </a:p>
        </p:txBody>
      </p:sp>
      <p:sp>
        <p:nvSpPr>
          <p:cNvPr id="138247" name="TextBox 9"/>
          <p:cNvSpPr txBox="1">
            <a:spLocks noChangeArrowheads="1"/>
          </p:cNvSpPr>
          <p:nvPr/>
        </p:nvSpPr>
        <p:spPr bwMode="auto">
          <a:xfrm>
            <a:off x="6515100" y="5295636"/>
            <a:ext cx="21735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Thresholded Image</a:t>
            </a:r>
          </a:p>
        </p:txBody>
      </p:sp>
      <p:pic>
        <p:nvPicPr>
          <p:cNvPr id="138248" name="Picture 3" descr="C:\Documents and Settings\Derek Hoiem\My Documents\Classes\Spring10 - Computer Vision\figs\eyedet_normxcorr_thre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413000"/>
            <a:ext cx="2778125" cy="291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rot="5400000">
            <a:off x="6946900" y="3187700"/>
            <a:ext cx="5080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340600" y="3295650"/>
            <a:ext cx="5715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51" name="TextBox 12"/>
          <p:cNvSpPr txBox="1">
            <a:spLocks noChangeArrowheads="1"/>
          </p:cNvSpPr>
          <p:nvPr/>
        </p:nvSpPr>
        <p:spPr bwMode="auto">
          <a:xfrm>
            <a:off x="7010401" y="2667000"/>
            <a:ext cx="1890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True detections</a:t>
            </a:r>
          </a:p>
        </p:txBody>
      </p:sp>
      <p:pic>
        <p:nvPicPr>
          <p:cNvPr id="138252" name="Picture 3" descr="C:\Users\Hoiem\Documents\Classes\Computational Photography - Fall 2010\lectures\figs\filters\einstein_shad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99771"/>
            <a:ext cx="2743200" cy="292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3" name="Picture 2" descr="C:\Users\Hoiem\Documents\Classes\Computational Photography - Fall 2010\lectures\figs\filters\einstein_shades_nx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2389188"/>
            <a:ext cx="2819400" cy="29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327226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cs typeface="+mj-cs"/>
              </a:rPr>
              <a:t>Q: What is the best method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endParaRPr lang="en-US" sz="2800">
              <a:latin typeface="Arial" charset="0"/>
              <a:cs typeface="+mn-cs"/>
            </a:endParaRPr>
          </a:p>
          <a:p>
            <a:pPr>
              <a:buFontTx/>
              <a:buNone/>
              <a:defRPr/>
            </a:pPr>
            <a:r>
              <a:rPr lang="en-US" sz="2800">
                <a:latin typeface="Arial" charset="0"/>
                <a:cs typeface="+mn-cs"/>
              </a:rPr>
              <a:t>A: Depends</a:t>
            </a:r>
          </a:p>
          <a:p>
            <a:pPr>
              <a:defRPr/>
            </a:pPr>
            <a:r>
              <a:rPr lang="en-US" sz="2800">
                <a:latin typeface="Arial" charset="0"/>
                <a:cs typeface="+mn-cs"/>
              </a:rPr>
              <a:t>Zero-mean filter: fastest but not a great matcher</a:t>
            </a:r>
          </a:p>
          <a:p>
            <a:pPr>
              <a:defRPr/>
            </a:pPr>
            <a:r>
              <a:rPr lang="en-US" sz="2800">
                <a:latin typeface="Arial" charset="0"/>
                <a:cs typeface="+mn-cs"/>
              </a:rPr>
              <a:t>SSD: next fastest, sensitive to overall intensity</a:t>
            </a:r>
          </a:p>
          <a:p>
            <a:pPr>
              <a:defRPr/>
            </a:pPr>
            <a:r>
              <a:rPr lang="en-US" sz="2800">
                <a:latin typeface="Arial" charset="0"/>
                <a:cs typeface="+mn-cs"/>
              </a:rPr>
              <a:t>Normalized cross-correlation: slowest, invariant to local average intensity and contrast</a:t>
            </a:r>
          </a:p>
        </p:txBody>
      </p:sp>
      <p:sp>
        <p:nvSpPr>
          <p:cNvPr id="140290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344969FE-2E03-2141-A239-E7653E896FBC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3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Title 1"/>
          <p:cNvSpPr>
            <a:spLocks noGrp="1"/>
          </p:cNvSpPr>
          <p:nvPr>
            <p:ph type="title"/>
          </p:nvPr>
        </p:nvSpPr>
        <p:spPr>
          <a:xfrm>
            <a:off x="457200" y="546365"/>
            <a:ext cx="8229600" cy="59663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cs typeface="+mj-cs"/>
              </a:rPr>
              <a:t>Q: What if we want to find larger or smaller eyes?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endParaRPr lang="en-US" sz="3600" dirty="0">
              <a:latin typeface="Arial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endParaRPr lang="en-US" sz="3600" dirty="0">
              <a:latin typeface="Arial" charset="0"/>
              <a:cs typeface="+mn-cs"/>
            </a:endParaRPr>
          </a:p>
          <a:p>
            <a:pPr eaLnBrk="1" hangingPunct="1">
              <a:buFontTx/>
              <a:buNone/>
              <a:defRPr/>
            </a:pPr>
            <a:r>
              <a:rPr lang="en-US" sz="3600" dirty="0">
                <a:latin typeface="Arial" charset="0"/>
                <a:cs typeface="+mn-cs"/>
              </a:rPr>
              <a:t>	A: Image Pyramid</a:t>
            </a:r>
          </a:p>
        </p:txBody>
      </p:sp>
      <p:sp>
        <p:nvSpPr>
          <p:cNvPr id="14131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F4692088-CEE2-3F47-BCE4-4BD21516214E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04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2800">
                <a:latin typeface="Arial" charset="0"/>
                <a:ea typeface="MS PGothic" charset="0"/>
                <a:cs typeface="MS PGothic" charset="0"/>
              </a:rPr>
              <a:t>Image Sub-Sampling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2338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E49AF30C-A728-9341-9AA3-CA45311E298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2" name="Picture 3" descr="vg-nn-h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05959"/>
            <a:ext cx="3181350" cy="348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 descr="vg-nn-quar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910292"/>
            <a:ext cx="15875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 descr="vg-nn-eigh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12458"/>
            <a:ext cx="800100" cy="87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3" name="Text Box 6"/>
          <p:cNvSpPr txBox="1">
            <a:spLocks noChangeArrowheads="1"/>
          </p:cNvSpPr>
          <p:nvPr/>
        </p:nvSpPr>
        <p:spPr bwMode="auto">
          <a:xfrm>
            <a:off x="914400" y="4638146"/>
            <a:ext cx="414655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000">
                <a:ea typeface="MS PGothic" charset="0"/>
                <a:cs typeface="MS PGothic" charset="0"/>
              </a:rPr>
              <a:t>Throw away every other row and column to create a </a:t>
            </a:r>
            <a:r>
              <a:rPr lang="en-US" altLang="ja-JP" sz="2400">
                <a:ea typeface="MS PGothic" charset="0"/>
                <a:cs typeface="MS PGothic" charset="0"/>
              </a:rPr>
              <a:t>1/2</a:t>
            </a:r>
            <a:r>
              <a:rPr lang="en-US" altLang="ja-JP" sz="2000">
                <a:ea typeface="MS PGothic" charset="0"/>
                <a:cs typeface="MS PGothic" charset="0"/>
              </a:rPr>
              <a:t> size image</a:t>
            </a:r>
          </a:p>
          <a:p>
            <a:pPr lvl="1">
              <a:defRPr/>
            </a:pPr>
            <a:r>
              <a:rPr lang="en-US" altLang="ja-JP" sz="2000">
                <a:ea typeface="MS PGothic" charset="0"/>
                <a:cs typeface="MS PGothic" charset="0"/>
              </a:rPr>
              <a:t>- called</a:t>
            </a:r>
            <a:r>
              <a:rPr lang="en-US" altLang="ja-JP" sz="2000" i="1">
                <a:ea typeface="MS PGothic" charset="0"/>
                <a:cs typeface="MS PGothic" charset="0"/>
              </a:rPr>
              <a:t> image sub-sampling</a:t>
            </a:r>
          </a:p>
        </p:txBody>
      </p:sp>
      <p:sp>
        <p:nvSpPr>
          <p:cNvPr id="142344" name="Text Box 7"/>
          <p:cNvSpPr txBox="1">
            <a:spLocks noChangeArrowheads="1"/>
          </p:cNvSpPr>
          <p:nvPr/>
        </p:nvSpPr>
        <p:spPr bwMode="auto">
          <a:xfrm>
            <a:off x="5564188" y="3688292"/>
            <a:ext cx="612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400">
                <a:ea typeface="MS PGothic" charset="0"/>
                <a:cs typeface="MS PGothic" charset="0"/>
              </a:rPr>
              <a:t>1/4</a:t>
            </a:r>
          </a:p>
        </p:txBody>
      </p:sp>
      <p:sp>
        <p:nvSpPr>
          <p:cNvPr id="142345" name="Text Box 8"/>
          <p:cNvSpPr txBox="1">
            <a:spLocks noChangeArrowheads="1"/>
          </p:cNvSpPr>
          <p:nvPr/>
        </p:nvSpPr>
        <p:spPr bwMode="auto">
          <a:xfrm>
            <a:off x="7240588" y="3190875"/>
            <a:ext cx="612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400">
                <a:ea typeface="MS PGothic" charset="0"/>
                <a:cs typeface="MS PGothic" charset="0"/>
              </a:rPr>
              <a:t>1/8</a:t>
            </a:r>
          </a:p>
        </p:txBody>
      </p:sp>
      <p:sp>
        <p:nvSpPr>
          <p:cNvPr id="142346" name="Rectangle 9"/>
          <p:cNvSpPr>
            <a:spLocks noChangeArrowheads="1"/>
          </p:cNvSpPr>
          <p:nvPr/>
        </p:nvSpPr>
        <p:spPr bwMode="auto">
          <a:xfrm>
            <a:off x="609600" y="762000"/>
            <a:ext cx="7848600" cy="63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8929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2800">
                <a:latin typeface="Arial" charset="0"/>
                <a:ea typeface="MS PGothic" charset="0"/>
                <a:cs typeface="MS PGothic" charset="0"/>
              </a:rPr>
              <a:t>Image Sub-Sampling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4386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E8840443-40FB-1542-9D6A-FB45F964800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pic>
        <p:nvPicPr>
          <p:cNvPr id="2" name="Picture 2" descr="vg-nn-h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066271"/>
            <a:ext cx="3181350" cy="348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7" name="Picture 3" descr="vg-nn-quar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66271"/>
            <a:ext cx="31813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 descr="vg-nn-eigh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054365"/>
            <a:ext cx="3198813" cy="351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1" name="Text Box 6"/>
          <p:cNvSpPr txBox="1">
            <a:spLocks noChangeArrowheads="1"/>
          </p:cNvSpPr>
          <p:nvPr/>
        </p:nvSpPr>
        <p:spPr bwMode="auto">
          <a:xfrm>
            <a:off x="3733801" y="4558771"/>
            <a:ext cx="16956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400">
                <a:ea typeface="MS PGothic" charset="0"/>
                <a:cs typeface="MS PGothic" charset="0"/>
              </a:rPr>
              <a:t>1/4  </a:t>
            </a:r>
            <a:r>
              <a:rPr lang="en-US" altLang="ja-JP" sz="1600">
                <a:ea typeface="MS PGothic" charset="0"/>
                <a:cs typeface="MS PGothic" charset="0"/>
              </a:rPr>
              <a:t>(2x zoom)</a:t>
            </a:r>
          </a:p>
        </p:txBody>
      </p:sp>
      <p:sp>
        <p:nvSpPr>
          <p:cNvPr id="144392" name="Text Box 7"/>
          <p:cNvSpPr txBox="1">
            <a:spLocks noChangeArrowheads="1"/>
          </p:cNvSpPr>
          <p:nvPr/>
        </p:nvSpPr>
        <p:spPr bwMode="auto">
          <a:xfrm>
            <a:off x="6934201" y="4558771"/>
            <a:ext cx="16956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400">
                <a:ea typeface="MS PGothic" charset="0"/>
                <a:cs typeface="MS PGothic" charset="0"/>
              </a:rPr>
              <a:t>1/8  </a:t>
            </a:r>
            <a:r>
              <a:rPr lang="en-US" altLang="ja-JP" sz="1600">
                <a:ea typeface="MS PGothic" charset="0"/>
                <a:cs typeface="MS PGothic" charset="0"/>
              </a:rPr>
              <a:t>(4x zoom)</a:t>
            </a:r>
          </a:p>
        </p:txBody>
      </p:sp>
      <p:sp>
        <p:nvSpPr>
          <p:cNvPr id="144393" name="Text Box 8"/>
          <p:cNvSpPr txBox="1">
            <a:spLocks noChangeArrowheads="1"/>
          </p:cNvSpPr>
          <p:nvPr/>
        </p:nvSpPr>
        <p:spPr bwMode="auto">
          <a:xfrm>
            <a:off x="1295401" y="4558771"/>
            <a:ext cx="6125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ja-JP" sz="2400">
                <a:ea typeface="MS PGothic" charset="0"/>
                <a:cs typeface="MS PGothic" charset="0"/>
              </a:rPr>
              <a:t>1/2</a:t>
            </a:r>
          </a:p>
        </p:txBody>
      </p:sp>
      <p:sp>
        <p:nvSpPr>
          <p:cNvPr id="144394" name="Rectangle 9"/>
          <p:cNvSpPr>
            <a:spLocks noChangeArrowheads="1"/>
          </p:cNvSpPr>
          <p:nvPr/>
        </p:nvSpPr>
        <p:spPr bwMode="auto">
          <a:xfrm>
            <a:off x="609600" y="762000"/>
            <a:ext cx="7848600" cy="63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50051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by a factor of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643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1304C623-D908-AA46-A1FF-041BAFE2C4C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304801" y="4762500"/>
            <a:ext cx="446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Throw away every other row and column to create a </a:t>
            </a:r>
            <a:r>
              <a:rPr lang="en-US" sz="1800"/>
              <a:t>1/2</a:t>
            </a:r>
            <a:r>
              <a:rPr lang="en-US" sz="2000"/>
              <a:t> size image</a:t>
            </a:r>
          </a:p>
          <a:p>
            <a:pPr lvl="1"/>
            <a:endParaRPr lang="en-US" sz="2000" i="1"/>
          </a:p>
        </p:txBody>
      </p:sp>
      <p:pic>
        <p:nvPicPr>
          <p:cNvPr id="14643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4" y="1397000"/>
            <a:ext cx="4491037" cy="323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2159000"/>
            <a:ext cx="24447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397000"/>
            <a:ext cx="4343400" cy="2984500"/>
            <a:chOff x="48" y="1056"/>
            <a:chExt cx="2736" cy="2256"/>
          </a:xfrm>
        </p:grpSpPr>
        <p:grpSp>
          <p:nvGrpSpPr>
            <p:cNvPr id="146440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146558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9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0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1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2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3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4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5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6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7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8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69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1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146546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7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8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9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0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1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2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3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4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5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6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57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2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146534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5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6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7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8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9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0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1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2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3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4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45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3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146522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3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4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5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6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7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8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9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0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1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2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33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4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146510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1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2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3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4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5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6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7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8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19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0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21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5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146498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9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0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1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2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3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4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5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6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7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8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509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6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146486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7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8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9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0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1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2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3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4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5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6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97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7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146474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5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6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7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8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9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0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1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2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3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4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85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8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146462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3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4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5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6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7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8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9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0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1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2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73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146449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146450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1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2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3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4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5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6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7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8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59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0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146461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1115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14398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Arial" charset="0"/>
                <a:cs typeface="+mj-cs"/>
              </a:rPr>
              <a:t>Sampling and aliasing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02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225F6413-49E0-CC40-92AF-B6BD559A189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381000" y="4000501"/>
            <a:ext cx="35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 </a:t>
            </a:r>
          </a:p>
        </p:txBody>
      </p:sp>
      <p:pic>
        <p:nvPicPr>
          <p:cNvPr id="15360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7"/>
          <a:stretch>
            <a:fillRect/>
          </a:stretch>
        </p:blipFill>
        <p:spPr bwMode="auto">
          <a:xfrm>
            <a:off x="0" y="1702595"/>
            <a:ext cx="8915400" cy="198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3937000"/>
            <a:ext cx="7086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2400" dirty="0"/>
              <a:t>Sub-sampling may be dangerous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2400" dirty="0"/>
              <a:t>Characteristic errors may appear, may not reconstruct the original signal</a:t>
            </a:r>
          </a:p>
        </p:txBody>
      </p:sp>
    </p:spTree>
    <p:extLst>
      <p:ext uri="{BB962C8B-B14F-4D97-AF65-F5344CB8AC3E}">
        <p14:creationId xmlns:p14="http://schemas.microsoft.com/office/powerpoint/2010/main" val="3919489608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63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Nyquist-Shannon Sampling Theorem</a:t>
            </a:r>
          </a:p>
        </p:txBody>
      </p:sp>
      <p:sp>
        <p:nvSpPr>
          <p:cNvPr id="154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>
                <a:latin typeface="Arial" charset="0"/>
                <a:cs typeface="+mn-cs"/>
              </a:rPr>
              <a:t>When sampling a signal at discrete intervals, the sampling frequency must be </a:t>
            </a:r>
            <a:r>
              <a:rPr lang="en-US" sz="2400">
                <a:latin typeface="Arial" charset="0"/>
                <a:cs typeface="+mn-cs"/>
                <a:sym typeface="Symbol" charset="0"/>
              </a:rPr>
              <a:t></a:t>
            </a:r>
            <a:r>
              <a:rPr lang="en-US" sz="2400">
                <a:latin typeface="Arial" charset="0"/>
                <a:cs typeface="+mn-cs"/>
              </a:rPr>
              <a:t> 2 </a:t>
            </a:r>
            <a:r>
              <a:rPr lang="en-US" sz="2400">
                <a:latin typeface="Arial" charset="0"/>
                <a:cs typeface="+mn-cs"/>
                <a:sym typeface="Symbol" charset="0"/>
              </a:rPr>
              <a:t> f</a:t>
            </a:r>
            <a:r>
              <a:rPr lang="en-US" sz="2400" baseline="-25000">
                <a:latin typeface="Arial" charset="0"/>
                <a:cs typeface="+mn-cs"/>
                <a:sym typeface="Symbol" charset="0"/>
              </a:rPr>
              <a:t>max</a:t>
            </a:r>
            <a:endParaRPr lang="en-US" sz="2400">
              <a:latin typeface="Arial" charset="0"/>
              <a:cs typeface="+mn-cs"/>
              <a:sym typeface="Symbol" charset="0"/>
            </a:endParaRPr>
          </a:p>
          <a:p>
            <a:pPr eaLnBrk="1" hangingPunct="1">
              <a:defRPr/>
            </a:pPr>
            <a:r>
              <a:rPr lang="en-US" sz="2400">
                <a:latin typeface="Arial" charset="0"/>
                <a:cs typeface="+mn-cs"/>
                <a:sym typeface="Symbol" charset="0"/>
              </a:rPr>
              <a:t>f</a:t>
            </a:r>
            <a:r>
              <a:rPr lang="en-US" sz="2400" baseline="-25000">
                <a:latin typeface="Arial" charset="0"/>
                <a:cs typeface="+mn-cs"/>
              </a:rPr>
              <a:t>max</a:t>
            </a:r>
            <a:r>
              <a:rPr lang="en-US" sz="2400">
                <a:latin typeface="Arial" charset="0"/>
                <a:cs typeface="+mn-cs"/>
              </a:rPr>
              <a:t> = max frequency of the input signal</a:t>
            </a:r>
          </a:p>
          <a:p>
            <a:pPr eaLnBrk="1" hangingPunct="1">
              <a:defRPr/>
            </a:pPr>
            <a:r>
              <a:rPr lang="en-US" sz="2400">
                <a:latin typeface="Arial" charset="0"/>
                <a:cs typeface="+mn-cs"/>
              </a:rPr>
              <a:t>This will allows to reconstruct the original perfectly from the sampled version</a:t>
            </a:r>
          </a:p>
        </p:txBody>
      </p:sp>
      <p:sp>
        <p:nvSpPr>
          <p:cNvPr id="154626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6675315F-D7A2-E64F-9157-C05C0D108197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defRPr/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0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9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16678"/>
            <a:ext cx="5913438" cy="123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Text Box 7"/>
          <p:cNvSpPr txBox="1">
            <a:spLocks noChangeArrowheads="1"/>
          </p:cNvSpPr>
          <p:nvPr/>
        </p:nvSpPr>
        <p:spPr bwMode="auto">
          <a:xfrm>
            <a:off x="7604126" y="3778251"/>
            <a:ext cx="6981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good</a:t>
            </a:r>
          </a:p>
        </p:txBody>
      </p:sp>
      <p:sp>
        <p:nvSpPr>
          <p:cNvPr id="154631" name="Text Box 8"/>
          <p:cNvSpPr txBox="1">
            <a:spLocks noChangeArrowheads="1"/>
          </p:cNvSpPr>
          <p:nvPr/>
        </p:nvSpPr>
        <p:spPr bwMode="auto">
          <a:xfrm>
            <a:off x="7620000" y="5028407"/>
            <a:ext cx="56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bad</a:t>
            </a:r>
          </a:p>
        </p:txBody>
      </p:sp>
      <p:sp>
        <p:nvSpPr>
          <p:cNvPr id="154632" name="Oval 7"/>
          <p:cNvSpPr>
            <a:spLocks noChangeArrowheads="1"/>
          </p:cNvSpPr>
          <p:nvPr/>
        </p:nvSpPr>
        <p:spPr bwMode="auto">
          <a:xfrm>
            <a:off x="1524000" y="3111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3" name="Oval 8"/>
          <p:cNvSpPr>
            <a:spLocks noChangeArrowheads="1"/>
          </p:cNvSpPr>
          <p:nvPr/>
        </p:nvSpPr>
        <p:spPr bwMode="auto">
          <a:xfrm>
            <a:off x="1752600" y="3429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4" name="Oval 9"/>
          <p:cNvSpPr>
            <a:spLocks noChangeArrowheads="1"/>
          </p:cNvSpPr>
          <p:nvPr/>
        </p:nvSpPr>
        <p:spPr bwMode="auto">
          <a:xfrm>
            <a:off x="19050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5" name="Oval 10"/>
          <p:cNvSpPr>
            <a:spLocks noChangeArrowheads="1"/>
          </p:cNvSpPr>
          <p:nvPr/>
        </p:nvSpPr>
        <p:spPr bwMode="auto">
          <a:xfrm>
            <a:off x="22860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v</a:t>
            </a:r>
          </a:p>
        </p:txBody>
      </p:sp>
      <p:sp>
        <p:nvSpPr>
          <p:cNvPr id="154636" name="Oval 11"/>
          <p:cNvSpPr>
            <a:spLocks noChangeArrowheads="1"/>
          </p:cNvSpPr>
          <p:nvPr/>
        </p:nvSpPr>
        <p:spPr bwMode="auto">
          <a:xfrm>
            <a:off x="23622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7" name="Oval 12"/>
          <p:cNvSpPr>
            <a:spLocks noChangeArrowheads="1"/>
          </p:cNvSpPr>
          <p:nvPr/>
        </p:nvSpPr>
        <p:spPr bwMode="auto">
          <a:xfrm>
            <a:off x="2590800" y="3048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8" name="Oval 13"/>
          <p:cNvSpPr>
            <a:spLocks noChangeArrowheads="1"/>
          </p:cNvSpPr>
          <p:nvPr/>
        </p:nvSpPr>
        <p:spPr bwMode="auto">
          <a:xfrm>
            <a:off x="27432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39" name="Oval 14"/>
          <p:cNvSpPr>
            <a:spLocks noChangeArrowheads="1"/>
          </p:cNvSpPr>
          <p:nvPr/>
        </p:nvSpPr>
        <p:spPr bwMode="auto">
          <a:xfrm>
            <a:off x="28956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0" name="Oval 15"/>
          <p:cNvSpPr>
            <a:spLocks noChangeArrowheads="1"/>
          </p:cNvSpPr>
          <p:nvPr/>
        </p:nvSpPr>
        <p:spPr bwMode="auto">
          <a:xfrm>
            <a:off x="20574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1" name="Oval 16"/>
          <p:cNvSpPr>
            <a:spLocks noChangeArrowheads="1"/>
          </p:cNvSpPr>
          <p:nvPr/>
        </p:nvSpPr>
        <p:spPr bwMode="auto">
          <a:xfrm>
            <a:off x="31242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2" name="Oval 17"/>
          <p:cNvSpPr>
            <a:spLocks noChangeArrowheads="1"/>
          </p:cNvSpPr>
          <p:nvPr/>
        </p:nvSpPr>
        <p:spPr bwMode="auto">
          <a:xfrm>
            <a:off x="3581400" y="3111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3" name="Oval 18"/>
          <p:cNvSpPr>
            <a:spLocks noChangeArrowheads="1"/>
          </p:cNvSpPr>
          <p:nvPr/>
        </p:nvSpPr>
        <p:spPr bwMode="auto">
          <a:xfrm>
            <a:off x="3810000" y="3429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4" name="Oval 19"/>
          <p:cNvSpPr>
            <a:spLocks noChangeArrowheads="1"/>
          </p:cNvSpPr>
          <p:nvPr/>
        </p:nvSpPr>
        <p:spPr bwMode="auto">
          <a:xfrm>
            <a:off x="39624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5" name="Oval 20"/>
          <p:cNvSpPr>
            <a:spLocks noChangeArrowheads="1"/>
          </p:cNvSpPr>
          <p:nvPr/>
        </p:nvSpPr>
        <p:spPr bwMode="auto">
          <a:xfrm>
            <a:off x="42672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v</a:t>
            </a:r>
          </a:p>
        </p:txBody>
      </p:sp>
      <p:sp>
        <p:nvSpPr>
          <p:cNvPr id="154646" name="Oval 21"/>
          <p:cNvSpPr>
            <a:spLocks noChangeArrowheads="1"/>
          </p:cNvSpPr>
          <p:nvPr/>
        </p:nvSpPr>
        <p:spPr bwMode="auto">
          <a:xfrm>
            <a:off x="44196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7" name="Oval 22"/>
          <p:cNvSpPr>
            <a:spLocks noChangeArrowheads="1"/>
          </p:cNvSpPr>
          <p:nvPr/>
        </p:nvSpPr>
        <p:spPr bwMode="auto">
          <a:xfrm>
            <a:off x="4572000" y="3048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8" name="Oval 23"/>
          <p:cNvSpPr>
            <a:spLocks noChangeArrowheads="1"/>
          </p:cNvSpPr>
          <p:nvPr/>
        </p:nvSpPr>
        <p:spPr bwMode="auto">
          <a:xfrm>
            <a:off x="48006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49" name="Oval 24"/>
          <p:cNvSpPr>
            <a:spLocks noChangeArrowheads="1"/>
          </p:cNvSpPr>
          <p:nvPr/>
        </p:nvSpPr>
        <p:spPr bwMode="auto">
          <a:xfrm>
            <a:off x="49530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0" name="Oval 25"/>
          <p:cNvSpPr>
            <a:spLocks noChangeArrowheads="1"/>
          </p:cNvSpPr>
          <p:nvPr/>
        </p:nvSpPr>
        <p:spPr bwMode="auto">
          <a:xfrm>
            <a:off x="40386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1" name="Oval 26"/>
          <p:cNvSpPr>
            <a:spLocks noChangeArrowheads="1"/>
          </p:cNvSpPr>
          <p:nvPr/>
        </p:nvSpPr>
        <p:spPr bwMode="auto">
          <a:xfrm>
            <a:off x="51816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2" name="Oval 27"/>
          <p:cNvSpPr>
            <a:spLocks noChangeArrowheads="1"/>
          </p:cNvSpPr>
          <p:nvPr/>
        </p:nvSpPr>
        <p:spPr bwMode="auto">
          <a:xfrm>
            <a:off x="5562600" y="3111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3" name="Oval 28"/>
          <p:cNvSpPr>
            <a:spLocks noChangeArrowheads="1"/>
          </p:cNvSpPr>
          <p:nvPr/>
        </p:nvSpPr>
        <p:spPr bwMode="auto">
          <a:xfrm>
            <a:off x="5791200" y="3429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4" name="Oval 29"/>
          <p:cNvSpPr>
            <a:spLocks noChangeArrowheads="1"/>
          </p:cNvSpPr>
          <p:nvPr/>
        </p:nvSpPr>
        <p:spPr bwMode="auto">
          <a:xfrm>
            <a:off x="59436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5" name="Oval 30"/>
          <p:cNvSpPr>
            <a:spLocks noChangeArrowheads="1"/>
          </p:cNvSpPr>
          <p:nvPr/>
        </p:nvSpPr>
        <p:spPr bwMode="auto">
          <a:xfrm>
            <a:off x="62484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v</a:t>
            </a:r>
          </a:p>
        </p:txBody>
      </p:sp>
      <p:sp>
        <p:nvSpPr>
          <p:cNvPr id="154656" name="Oval 31"/>
          <p:cNvSpPr>
            <a:spLocks noChangeArrowheads="1"/>
          </p:cNvSpPr>
          <p:nvPr/>
        </p:nvSpPr>
        <p:spPr bwMode="auto">
          <a:xfrm>
            <a:off x="64008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7" name="Oval 32"/>
          <p:cNvSpPr>
            <a:spLocks noChangeArrowheads="1"/>
          </p:cNvSpPr>
          <p:nvPr/>
        </p:nvSpPr>
        <p:spPr bwMode="auto">
          <a:xfrm>
            <a:off x="6553200" y="3048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8" name="Oval 33"/>
          <p:cNvSpPr>
            <a:spLocks noChangeArrowheads="1"/>
          </p:cNvSpPr>
          <p:nvPr/>
        </p:nvSpPr>
        <p:spPr bwMode="auto">
          <a:xfrm>
            <a:off x="6781800" y="33655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59" name="Oval 34"/>
          <p:cNvSpPr>
            <a:spLocks noChangeArrowheads="1"/>
          </p:cNvSpPr>
          <p:nvPr/>
        </p:nvSpPr>
        <p:spPr bwMode="auto">
          <a:xfrm>
            <a:off x="6934200" y="3810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60" name="Oval 35"/>
          <p:cNvSpPr>
            <a:spLocks noChangeArrowheads="1"/>
          </p:cNvSpPr>
          <p:nvPr/>
        </p:nvSpPr>
        <p:spPr bwMode="auto">
          <a:xfrm>
            <a:off x="60960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4661" name="Oval 36"/>
          <p:cNvSpPr>
            <a:spLocks noChangeArrowheads="1"/>
          </p:cNvSpPr>
          <p:nvPr/>
        </p:nvSpPr>
        <p:spPr bwMode="auto">
          <a:xfrm>
            <a:off x="7086600" y="4064000"/>
            <a:ext cx="228600" cy="1905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8730"/>
      </p:ext>
    </p:extLst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  <a:cs typeface="+mj-cs"/>
              </a:rPr>
              <a:t>Anti-aliasing</a:t>
            </a:r>
          </a:p>
        </p:txBody>
      </p:sp>
      <p:sp>
        <p:nvSpPr>
          <p:cNvPr id="1566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sz="2800" dirty="0">
              <a:latin typeface="Arial" charset="0"/>
              <a:cs typeface="+mn-cs"/>
            </a:endParaRPr>
          </a:p>
          <a:p>
            <a:pPr marL="457200" indent="-457200" eaLnBrk="1" hangingPunct="1">
              <a:buFontTx/>
              <a:buNone/>
              <a:defRPr/>
            </a:pPr>
            <a:r>
              <a:rPr lang="en-US" sz="2800" dirty="0">
                <a:latin typeface="Arial" charset="0"/>
                <a:cs typeface="+mn-cs"/>
              </a:rPr>
              <a:t>Solutions:</a:t>
            </a:r>
          </a:p>
          <a:p>
            <a:pPr marL="457200" indent="-457200"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Sample more often</a:t>
            </a:r>
          </a:p>
          <a:p>
            <a:pPr marL="457200" indent="-457200" eaLnBrk="1" hangingPunct="1">
              <a:defRPr/>
            </a:pPr>
            <a:r>
              <a:rPr lang="en-US" sz="2800" dirty="0">
                <a:latin typeface="Arial" charset="0"/>
                <a:cs typeface="+mn-cs"/>
              </a:rPr>
              <a:t>Get rid of all frequencies that are greater than half the new sampling frequency</a:t>
            </a:r>
          </a:p>
          <a:p>
            <a:pPr marL="838200" lvl="1" indent="-381000" eaLnBrk="1" hangingPunct="1">
              <a:defRPr/>
            </a:pPr>
            <a:r>
              <a:rPr lang="en-US" sz="2400" dirty="0">
                <a:latin typeface="Arial" charset="0"/>
              </a:rPr>
              <a:t>Will lose information</a:t>
            </a:r>
          </a:p>
          <a:p>
            <a:pPr marL="838200" lvl="1" indent="-381000" eaLnBrk="1" hangingPunct="1">
              <a:defRPr/>
            </a:pPr>
            <a:r>
              <a:rPr lang="en-US" sz="2400" dirty="0">
                <a:latin typeface="Arial" charset="0"/>
              </a:rPr>
              <a:t>But it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sz="2400" dirty="0">
                <a:latin typeface="Arial" charset="0"/>
              </a:rPr>
              <a:t>s better than aliasing</a:t>
            </a:r>
          </a:p>
          <a:p>
            <a:pPr marL="838200" lvl="1" indent="-381000" eaLnBrk="1" hangingPunct="1">
              <a:defRPr/>
            </a:pPr>
            <a:r>
              <a:rPr lang="en-US" sz="2400" dirty="0">
                <a:latin typeface="Arial" charset="0"/>
              </a:rPr>
              <a:t>Apply a smoothing filter</a:t>
            </a:r>
            <a:endParaRPr lang="ru-RU" sz="2400" dirty="0">
              <a:latin typeface="Arial" charset="0"/>
            </a:endParaRPr>
          </a:p>
          <a:p>
            <a:pPr marL="457200" indent="-457200">
              <a:buFontTx/>
              <a:buNone/>
              <a:defRPr/>
            </a:pPr>
            <a:endParaRPr lang="en-US" sz="2800" dirty="0">
              <a:latin typeface="Arial" charset="0"/>
              <a:cs typeface="+mn-cs"/>
            </a:endParaRPr>
          </a:p>
        </p:txBody>
      </p:sp>
      <p:sp>
        <p:nvSpPr>
          <p:cNvPr id="156674" name="Rectangle 12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37E0A034-823F-B140-B7A2-59E6896929B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7054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heme/theme1.xml><?xml version="1.0" encoding="utf-8"?>
<a:theme xmlns:a="http://schemas.openxmlformats.org/drawingml/2006/main" name="Default Desig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TM03457475[[fn=Çerçeve]]</Template>
  <TotalTime>12946</TotalTime>
  <Words>4034</Words>
  <Application>Microsoft Macintosh PowerPoint</Application>
  <PresentationFormat>On-screen Show (16:10)</PresentationFormat>
  <Paragraphs>994</Paragraphs>
  <Slides>138</Slides>
  <Notes>85</Notes>
  <HiddenSlides>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138</vt:i4>
      </vt:variant>
    </vt:vector>
  </HeadingPairs>
  <TitlesOfParts>
    <vt:vector size="159" baseType="lpstr">
      <vt:lpstr>Arial Unicode MS</vt:lpstr>
      <vt:lpstr>MS PGothic</vt:lpstr>
      <vt:lpstr>MS PGothic</vt:lpstr>
      <vt:lpstr>SimSun</vt:lpstr>
      <vt:lpstr>Arial</vt:lpstr>
      <vt:lpstr>Calibri</vt:lpstr>
      <vt:lpstr>Century Gothic</vt:lpstr>
      <vt:lpstr>Courier New</vt:lpstr>
      <vt:lpstr>Helvetica</vt:lpstr>
      <vt:lpstr>Helvetica Neue</vt:lpstr>
      <vt:lpstr>Symbol</vt:lpstr>
      <vt:lpstr>System</vt:lpstr>
      <vt:lpstr>Tahoma</vt:lpstr>
      <vt:lpstr>Times</vt:lpstr>
      <vt:lpstr>Times New Roman</vt:lpstr>
      <vt:lpstr>Wingdings</vt:lpstr>
      <vt:lpstr>Default Design</vt:lpstr>
      <vt:lpstr>Bitmap Image</vt:lpstr>
      <vt:lpstr>Photo Editor Photo</vt:lpstr>
      <vt:lpstr>Equation</vt:lpstr>
      <vt:lpstr>Image</vt:lpstr>
      <vt:lpstr>BBM416 – Fundamentals of Computer Vision Spring 2022</vt:lpstr>
      <vt:lpstr>What we will learn today</vt:lpstr>
      <vt:lpstr>Image filtering</vt:lpstr>
      <vt:lpstr>Filters for features</vt:lpstr>
      <vt:lpstr>What we will learn today</vt:lpstr>
      <vt:lpstr>Edge detection</vt:lpstr>
      <vt:lpstr>Edge detection</vt:lpstr>
      <vt:lpstr>Why do we care about edges?</vt:lpstr>
      <vt:lpstr>Origins of edges</vt:lpstr>
      <vt:lpstr>Closeup of edges</vt:lpstr>
      <vt:lpstr>Closeup of edges</vt:lpstr>
      <vt:lpstr>Closeup of edges</vt:lpstr>
      <vt:lpstr>What we will learn today</vt:lpstr>
      <vt:lpstr>Recall : Images as functions</vt:lpstr>
      <vt:lpstr>Derivatives and edges</vt:lpstr>
      <vt:lpstr>Derivatives in 1D</vt:lpstr>
      <vt:lpstr>Discrete Derivative in 1D</vt:lpstr>
      <vt:lpstr>Types of Discrete derivative in 1D</vt:lpstr>
      <vt:lpstr>1D discrete derivate filters</vt:lpstr>
      <vt:lpstr>1D discrete derivate example</vt:lpstr>
      <vt:lpstr>Discrete derivate in 2D</vt:lpstr>
      <vt:lpstr>Discrete derivate in 2D</vt:lpstr>
      <vt:lpstr>Discrete derivate in 2D</vt:lpstr>
      <vt:lpstr>2D discrete derivative filters</vt:lpstr>
      <vt:lpstr>2D discrete derivative filters</vt:lpstr>
      <vt:lpstr>2D discrete derivative - example</vt:lpstr>
      <vt:lpstr>2D discrete derivative - example</vt:lpstr>
      <vt:lpstr>2D discrete derivative - example</vt:lpstr>
      <vt:lpstr>2D discrete derivative - example</vt:lpstr>
      <vt:lpstr>2D discrete derivative - example</vt:lpstr>
      <vt:lpstr>3x3 image gradient filters</vt:lpstr>
      <vt:lpstr>What we will learn today</vt:lpstr>
      <vt:lpstr>Derivatives and edges</vt:lpstr>
      <vt:lpstr>Image gradient</vt:lpstr>
      <vt:lpstr>Intensity profile</vt:lpstr>
      <vt:lpstr>Effects of noise</vt:lpstr>
      <vt:lpstr>Effects of noise</vt:lpstr>
      <vt:lpstr>Effects of noise</vt:lpstr>
      <vt:lpstr>Solution: smooth first</vt:lpstr>
      <vt:lpstr>Derivative theorem of convolution</vt:lpstr>
      <vt:lpstr>Derivative of Gaussian filter</vt:lpstr>
      <vt:lpstr>Derivative of Gaussian filter</vt:lpstr>
      <vt:lpstr>Review: Smoothing vs. derivative filters</vt:lpstr>
      <vt:lpstr>Designing an edge detector</vt:lpstr>
      <vt:lpstr>Designing an edge detector</vt:lpstr>
      <vt:lpstr>Designing an edge detector</vt:lpstr>
      <vt:lpstr>What we will learn today</vt:lpstr>
      <vt:lpstr>Sobel Operator</vt:lpstr>
      <vt:lpstr>Sobel Operation</vt:lpstr>
      <vt:lpstr>Sobel filter</vt:lpstr>
      <vt:lpstr>Sobel filter</vt:lpstr>
      <vt:lpstr>Sobel Filter example</vt:lpstr>
      <vt:lpstr>Sobel filter example</vt:lpstr>
      <vt:lpstr>Sobel Filter Problems</vt:lpstr>
      <vt:lpstr>What we will learn today</vt:lpstr>
      <vt:lpstr>Canny edge detector</vt:lpstr>
      <vt:lpstr>Canny edge detector</vt:lpstr>
      <vt:lpstr>Example</vt:lpstr>
      <vt:lpstr>Derivative of Gaussian filter</vt:lpstr>
      <vt:lpstr>Compute gradients</vt:lpstr>
      <vt:lpstr>Get orientation at each pixel</vt:lpstr>
      <vt:lpstr>Compute gradients</vt:lpstr>
      <vt:lpstr>Canny edge detector</vt:lpstr>
      <vt:lpstr>Non-maximum suppression</vt:lpstr>
      <vt:lpstr>Non-max Suppression</vt:lpstr>
      <vt:lpstr>Canny edge detector</vt:lpstr>
      <vt:lpstr>PowerPoint Presentation</vt:lpstr>
      <vt:lpstr>Hysteresis thresholding</vt:lpstr>
      <vt:lpstr>Hysteresis thresholding</vt:lpstr>
      <vt:lpstr>Hysteresis thresholding</vt:lpstr>
      <vt:lpstr>Final Canny Edges</vt:lpstr>
      <vt:lpstr>Effect of  (Gaussian kernel spread/size)</vt:lpstr>
      <vt:lpstr>Recap: Canny edge detector</vt:lpstr>
      <vt:lpstr>Image gradients vs. meaningful contours</vt:lpstr>
      <vt:lpstr>Data-driven edge detection</vt:lpstr>
      <vt:lpstr>Template matching</vt:lpstr>
      <vt:lpstr>Template matching</vt:lpstr>
      <vt:lpstr>Template matching</vt:lpstr>
      <vt:lpstr>Where’s Waldo?</vt:lpstr>
      <vt:lpstr>Where’s Waldo?</vt:lpstr>
      <vt:lpstr>Where’s Waldo?</vt:lpstr>
      <vt:lpstr>Template matching</vt:lpstr>
      <vt:lpstr>Template matching</vt:lpstr>
      <vt:lpstr>Template matching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Q: What is the best method to use?</vt:lpstr>
      <vt:lpstr>Q: What if we want to find larger or smaller eyes?</vt:lpstr>
      <vt:lpstr>Image Sub-Sampling</vt:lpstr>
      <vt:lpstr>Image Sub-Sampling</vt:lpstr>
      <vt:lpstr>Subsampling by a factor of 2</vt:lpstr>
      <vt:lpstr>Sampling and aliasing problem</vt:lpstr>
      <vt:lpstr>Nyquist-Shannon Sampling Theorem</vt:lpstr>
      <vt:lpstr>Anti-aliasing</vt:lpstr>
      <vt:lpstr>Algorithm for downsampling by factor of 2</vt:lpstr>
      <vt:lpstr>Anti-aliasing</vt:lpstr>
      <vt:lpstr>Review of Sampling</vt:lpstr>
      <vt:lpstr>Subsampling without pre-filtering</vt:lpstr>
      <vt:lpstr>Subsampling with Gaussian pre-filtering</vt:lpstr>
      <vt:lpstr>Gaussian pyramid</vt:lpstr>
      <vt:lpstr>Template Matching with Image Pyramids</vt:lpstr>
      <vt:lpstr>Laplacian filter</vt:lpstr>
      <vt:lpstr>Laplacian pyramid</vt:lpstr>
      <vt:lpstr>PowerPoint Presentation</vt:lpstr>
      <vt:lpstr>Applications of Image Pyramids</vt:lpstr>
      <vt:lpstr>PowerPoint Presentation</vt:lpstr>
      <vt:lpstr>Now: Fitting</vt:lpstr>
      <vt:lpstr>Example: Line fitting</vt:lpstr>
      <vt:lpstr>PowerPoint Presentation</vt:lpstr>
      <vt:lpstr>Fitting lines: Hough transform</vt:lpstr>
      <vt:lpstr>Hough transform</vt:lpstr>
      <vt:lpstr>Finding lines in an image: Hough space</vt:lpstr>
      <vt:lpstr>Finding lines in an image: Hough space</vt:lpstr>
      <vt:lpstr>Finding lines in an image: Hough space</vt:lpstr>
      <vt:lpstr>Finding lines in an image: Hough algorithm</vt:lpstr>
      <vt:lpstr>Parameter space representation</vt:lpstr>
      <vt:lpstr>PowerPoint Presentation</vt:lpstr>
      <vt:lpstr>Algorithm outline</vt:lpstr>
      <vt:lpstr>Effect of noise</vt:lpstr>
      <vt:lpstr>Effect of noise</vt:lpstr>
      <vt:lpstr>PowerPoint Presentation</vt:lpstr>
      <vt:lpstr>Random points</vt:lpstr>
      <vt:lpstr>Dealing with noise</vt:lpstr>
      <vt:lpstr>Several lines</vt:lpstr>
      <vt:lpstr>A more complicated image</vt:lpstr>
      <vt:lpstr>Example video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nazli</dc:creator>
  <cp:lastModifiedBy>Microsoft Office User</cp:lastModifiedBy>
  <cp:revision>188</cp:revision>
  <cp:lastPrinted>2021-03-08T07:47:37Z</cp:lastPrinted>
  <dcterms:created xsi:type="dcterms:W3CDTF">2011-03-20T14:07:19Z</dcterms:created>
  <dcterms:modified xsi:type="dcterms:W3CDTF">2022-03-03T11:02:02Z</dcterms:modified>
</cp:coreProperties>
</file>